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0"/>
  </p:notesMasterIdLst>
  <p:handoutMasterIdLst>
    <p:handoutMasterId r:id="rId41"/>
  </p:handoutMasterIdLst>
  <p:sldIdLst>
    <p:sldId id="256" r:id="rId2"/>
    <p:sldId id="257" r:id="rId3"/>
    <p:sldId id="258" r:id="rId4"/>
    <p:sldId id="259" r:id="rId5"/>
    <p:sldId id="260" r:id="rId6"/>
    <p:sldId id="285" r:id="rId7"/>
    <p:sldId id="261" r:id="rId8"/>
    <p:sldId id="282" r:id="rId9"/>
    <p:sldId id="263" r:id="rId10"/>
    <p:sldId id="292" r:id="rId11"/>
    <p:sldId id="293" r:id="rId12"/>
    <p:sldId id="264" r:id="rId13"/>
    <p:sldId id="265" r:id="rId14"/>
    <p:sldId id="302" r:id="rId15"/>
    <p:sldId id="300" r:id="rId16"/>
    <p:sldId id="286" r:id="rId17"/>
    <p:sldId id="266" r:id="rId18"/>
    <p:sldId id="267" r:id="rId19"/>
    <p:sldId id="268" r:id="rId20"/>
    <p:sldId id="294" r:id="rId21"/>
    <p:sldId id="295" r:id="rId22"/>
    <p:sldId id="299" r:id="rId23"/>
    <p:sldId id="269" r:id="rId24"/>
    <p:sldId id="270" r:id="rId25"/>
    <p:sldId id="271" r:id="rId26"/>
    <p:sldId id="272" r:id="rId27"/>
    <p:sldId id="296" r:id="rId28"/>
    <p:sldId id="273" r:id="rId29"/>
    <p:sldId id="287" r:id="rId30"/>
    <p:sldId id="274" r:id="rId31"/>
    <p:sldId id="297" r:id="rId32"/>
    <p:sldId id="276" r:id="rId33"/>
    <p:sldId id="298" r:id="rId34"/>
    <p:sldId id="289" r:id="rId35"/>
    <p:sldId id="283" r:id="rId36"/>
    <p:sldId id="284" r:id="rId37"/>
    <p:sldId id="290" r:id="rId38"/>
    <p:sldId id="291" r:id="rId39"/>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 initials="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65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Tim:Dropbox:SEV%20Materials:US%20SEV:USA%20SEV%202011%20Summaries.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12.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1TB%20HD:Users:rosalinddesailly:Dropbox:Merged%20SEV%20Files:SEV%20Cross%20Country%20Analysi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1TB%20HD:Users:rosalinddesailly:Dropbox:Merged%20SEV%20Files:SEV%20Cross%20Country%20Analysi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1TB%20HD:Users:rosalinddesailly:Dropbox:Merged%20SEV%20Files:SEV%20Cross%20Country%20Analysi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Tim:Dropbox:SEV%20Materials:Merged%20SEV%20Files:SEV%20Cross%20Country%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Tim:Dropbox:SEV%20Materials:US%20SEV:USA%20SEV%202011%20Summarie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1TB%20HD:Users:rosalinddesailly:Dropbox:US%20SEV:US%20Correlation%20Graph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Tim:Dropbox:SEV%20Materials:US%20SEV:US%20Correlation%20Graph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Macintosh%20HD:Users:Tim:Dropbox:SEV%20Materials:US%20SEV:US%20Correlation%20Graph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1TB%20HD:Users:rosalinddesailly:Dropbox:US%20SEV:US%20Correlation%20Graphs.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Macintosh%20HD:Users:Tim:Dropbox:SEV%20Materials:US%20SEV:US%20SEV%202011%20Summaries%20(Template).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Tim:Desktop:Modern%20Cynic:Politics%20and%20Religion.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Macintosh%20HD:Users:Tim:Dropbox:SEV%20Materials:US%20SEV:US%20Correlation%20Graphs.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1TB%20HD:Users:rosalinddesailly:Dropbox:US%20SEV:US%20Correlation%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Tim:Dropbox:SEV%20Materials:US%20SEV:USA%20SEV%202011%20Summari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Tim:Desktop:Modern%20Cynic:Politics%20and%20Religi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1TB%20HD:Users:rosalinddesailly:Dropbox:US%20SEV:USA%20SEV%202011%20Summari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9.xml.rels><?xml version="1.0" encoding="UTF-8" standalone="yes"?>
<Relationships xmlns="http://schemas.openxmlformats.org/package/2006/relationships"><Relationship Id="rId1" Type="http://schemas.openxmlformats.org/officeDocument/2006/relationships/oleObject" Target="1TB%20HD:Users:rosalinddesailly:Dropbox:US%20SEV:US%20SEV%202011%20Summaries%20(Templ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49072366377615"/>
          <c:y val="0.0412698412698413"/>
          <c:w val="0.591550909358462"/>
          <c:h val="0.867312085989251"/>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0.0541233049412374"/>
                  <c:y val="2.49968753905762E-7"/>
                </c:manualLayout>
              </c:layout>
              <c:dLblPos val="outEnd"/>
              <c:showLegendKey val="0"/>
              <c:showVal val="1"/>
              <c:showCatName val="0"/>
              <c:showSerName val="0"/>
              <c:showPercent val="0"/>
              <c:showBubbleSize val="0"/>
            </c:dLbl>
            <c:dLbl>
              <c:idx val="1"/>
              <c:layout>
                <c:manualLayout>
                  <c:x val="0.0191024313985812"/>
                  <c:y val="0.0"/>
                </c:manualLayout>
              </c:layout>
              <c:dLblPos val="outEnd"/>
              <c:showLegendKey val="0"/>
              <c:showVal val="1"/>
              <c:showCatName val="0"/>
              <c:showSerName val="0"/>
              <c:showPercent val="0"/>
              <c:showBubbleSize val="0"/>
            </c:dLbl>
            <c:dLbl>
              <c:idx val="3"/>
              <c:layout>
                <c:manualLayout>
                  <c:x val="-0.00636747713286047"/>
                  <c:y val="0.00317510311211099"/>
                </c:manualLayout>
              </c:layout>
              <c:dLblPos val="outEnd"/>
              <c:showLegendKey val="0"/>
              <c:showVal val="1"/>
              <c:showCatName val="0"/>
              <c:showSerName val="0"/>
              <c:showPercent val="0"/>
              <c:showBubbleSize val="0"/>
            </c:dLbl>
            <c:dLbl>
              <c:idx val="4"/>
              <c:layout>
                <c:manualLayout>
                  <c:x val="-0.060491032762174"/>
                  <c:y val="0.0793650793650794"/>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Sheet1!$A$2:$A$6</c:f>
              <c:strCache>
                <c:ptCount val="5"/>
                <c:pt idx="0">
                  <c:v>Republican</c:v>
                </c:pt>
                <c:pt idx="1">
                  <c:v>Democrat</c:v>
                </c:pt>
                <c:pt idx="2">
                  <c:v>Libertarian</c:v>
                </c:pt>
                <c:pt idx="3">
                  <c:v>Tea Party</c:v>
                </c:pt>
                <c:pt idx="4">
                  <c:v>Independent or Unaligned</c:v>
                </c:pt>
              </c:strCache>
            </c:strRef>
          </c:cat>
          <c:val>
            <c:numRef>
              <c:f>Sheet1!$B$2:$B$6</c:f>
              <c:numCache>
                <c:formatCode>0%</c:formatCode>
                <c:ptCount val="5"/>
                <c:pt idx="0">
                  <c:v>0.1</c:v>
                </c:pt>
                <c:pt idx="1">
                  <c:v>0.16</c:v>
                </c:pt>
                <c:pt idx="2">
                  <c:v>0.02</c:v>
                </c:pt>
                <c:pt idx="3">
                  <c:v>0.02</c:v>
                </c:pt>
                <c:pt idx="4">
                  <c:v>0.7</c:v>
                </c:pt>
              </c:numCache>
            </c:numRef>
          </c:val>
        </c:ser>
        <c:dLbls>
          <c:showLegendKey val="0"/>
          <c:showVal val="0"/>
          <c:showCatName val="0"/>
          <c:showSerName val="0"/>
          <c:showPercent val="0"/>
          <c:showBubbleSize val="0"/>
        </c:dLbls>
        <c:gapWidth val="150"/>
        <c:axId val="-2140501720"/>
        <c:axId val="-2140411160"/>
      </c:barChart>
      <c:catAx>
        <c:axId val="-2140501720"/>
        <c:scaling>
          <c:orientation val="maxMin"/>
        </c:scaling>
        <c:delete val="0"/>
        <c:axPos val="l"/>
        <c:numFmt formatCode="General" sourceLinked="0"/>
        <c:majorTickMark val="out"/>
        <c:minorTickMark val="none"/>
        <c:tickLblPos val="nextTo"/>
        <c:crossAx val="-2140411160"/>
        <c:crosses val="autoZero"/>
        <c:auto val="1"/>
        <c:lblAlgn val="ctr"/>
        <c:lblOffset val="100"/>
        <c:noMultiLvlLbl val="0"/>
      </c:catAx>
      <c:valAx>
        <c:axId val="-2140411160"/>
        <c:scaling>
          <c:orientation val="minMax"/>
        </c:scaling>
        <c:delete val="0"/>
        <c:axPos val="b"/>
        <c:majorGridlines/>
        <c:numFmt formatCode="0%" sourceLinked="1"/>
        <c:majorTickMark val="out"/>
        <c:minorTickMark val="none"/>
        <c:tickLblPos val="nextTo"/>
        <c:crossAx val="-2140501720"/>
        <c:crosses val="max"/>
        <c:crossBetween val="between"/>
      </c:valAx>
    </c:plotArea>
    <c:plotVisOnly val="1"/>
    <c:dispBlanksAs val="gap"/>
    <c:showDLblsOverMax val="0"/>
  </c:chart>
  <c:txPr>
    <a:bodyPr/>
    <a:lstStyle/>
    <a:p>
      <a:pPr>
        <a:defRPr sz="1200">
          <a:latin typeface="Helvetica"/>
          <a:cs typeface="Helvetic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'Donating &amp; Volunteering'!$G$5:$G$23</c:f>
              <c:strCache>
                <c:ptCount val="19"/>
                <c:pt idx="0">
                  <c:v>Place of Worship</c:v>
                </c:pt>
                <c:pt idx="1">
                  <c:v>Religious Organisations</c:v>
                </c:pt>
                <c:pt idx="2">
                  <c:v>Museums and Arts Organisations</c:v>
                </c:pt>
                <c:pt idx="3">
                  <c:v>Educational Institutions</c:v>
                </c:pt>
                <c:pt idx="4">
                  <c:v>Children's Welfare Organisations (Non-Medical)</c:v>
                </c:pt>
                <c:pt idx="5">
                  <c:v>General Philanthropy (Not covered elsewhere)</c:v>
                </c:pt>
                <c:pt idx="6">
                  <c:v>Environmental Groups</c:v>
                </c:pt>
                <c:pt idx="7">
                  <c:v>Voting Rights Groups</c:v>
                </c:pt>
                <c:pt idx="8">
                  <c:v>Animal Welfare Organisations</c:v>
                </c:pt>
                <c:pt idx="9">
                  <c:v>Intl Poverty Relief Organisations</c:v>
                </c:pt>
                <c:pt idx="10">
                  <c:v>Health/Medical Institutes</c:v>
                </c:pt>
                <c:pt idx="11">
                  <c:v>Homeless Shelters/Povery Relief (Local)</c:v>
                </c:pt>
                <c:pt idx="12">
                  <c:v>Political Parties</c:v>
                </c:pt>
                <c:pt idx="13">
                  <c:v>Intl Medical Relief Organisations</c:v>
                </c:pt>
                <c:pt idx="14">
                  <c:v>Family Planning Groups</c:v>
                </c:pt>
                <c:pt idx="15">
                  <c:v>Children's Health Care Organisations</c:v>
                </c:pt>
                <c:pt idx="16">
                  <c:v>Human Rights Groups</c:v>
                </c:pt>
                <c:pt idx="17">
                  <c:v>Disabilities &amp; Aged Care Organisations</c:v>
                </c:pt>
                <c:pt idx="18">
                  <c:v>Civil Rights Organisations</c:v>
                </c:pt>
              </c:strCache>
            </c:strRef>
          </c:cat>
          <c:val>
            <c:numRef>
              <c:f>'Donating &amp; Volunteering'!$H$5:$H$23</c:f>
              <c:numCache>
                <c:formatCode>"$"#,##0;[Red]"$"#,##0</c:formatCode>
                <c:ptCount val="19"/>
                <c:pt idx="0">
                  <c:v>769.6897</c:v>
                </c:pt>
                <c:pt idx="1">
                  <c:v>249.3167</c:v>
                </c:pt>
                <c:pt idx="2">
                  <c:v>226.8966</c:v>
                </c:pt>
                <c:pt idx="3">
                  <c:v>215.3361</c:v>
                </c:pt>
                <c:pt idx="4">
                  <c:v>210.1695</c:v>
                </c:pt>
                <c:pt idx="5">
                  <c:v>182.7083</c:v>
                </c:pt>
                <c:pt idx="6">
                  <c:v>150.0</c:v>
                </c:pt>
                <c:pt idx="7">
                  <c:v>149.5833</c:v>
                </c:pt>
                <c:pt idx="8">
                  <c:v>148.7589</c:v>
                </c:pt>
                <c:pt idx="9">
                  <c:v>140.625</c:v>
                </c:pt>
                <c:pt idx="10">
                  <c:v>136.1111</c:v>
                </c:pt>
                <c:pt idx="11">
                  <c:v>134.2199</c:v>
                </c:pt>
                <c:pt idx="12">
                  <c:v>130.8411</c:v>
                </c:pt>
                <c:pt idx="13">
                  <c:v>130.7692</c:v>
                </c:pt>
                <c:pt idx="14">
                  <c:v>125.7692</c:v>
                </c:pt>
                <c:pt idx="15">
                  <c:v>125.0</c:v>
                </c:pt>
                <c:pt idx="16">
                  <c:v>112.0455</c:v>
                </c:pt>
                <c:pt idx="17">
                  <c:v>111.4583</c:v>
                </c:pt>
                <c:pt idx="18">
                  <c:v>109.2308</c:v>
                </c:pt>
              </c:numCache>
            </c:numRef>
          </c:val>
        </c:ser>
        <c:dLbls>
          <c:showLegendKey val="0"/>
          <c:showVal val="0"/>
          <c:showCatName val="0"/>
          <c:showSerName val="0"/>
          <c:showPercent val="0"/>
          <c:showBubbleSize val="0"/>
        </c:dLbls>
        <c:gapWidth val="150"/>
        <c:axId val="2115546520"/>
        <c:axId val="2115875640"/>
      </c:barChart>
      <c:catAx>
        <c:axId val="2115546520"/>
        <c:scaling>
          <c:orientation val="maxMin"/>
        </c:scaling>
        <c:delete val="0"/>
        <c:axPos val="l"/>
        <c:majorTickMark val="out"/>
        <c:minorTickMark val="none"/>
        <c:tickLblPos val="nextTo"/>
        <c:crossAx val="2115875640"/>
        <c:crosses val="autoZero"/>
        <c:auto val="1"/>
        <c:lblAlgn val="ctr"/>
        <c:lblOffset val="100"/>
        <c:noMultiLvlLbl val="0"/>
      </c:catAx>
      <c:valAx>
        <c:axId val="2115875640"/>
        <c:scaling>
          <c:orientation val="minMax"/>
          <c:max val="800.0"/>
        </c:scaling>
        <c:delete val="0"/>
        <c:axPos val="b"/>
        <c:majorGridlines/>
        <c:numFmt formatCode="&quot;$&quot;#,##0;[Red]&quot;$&quot;#,##0" sourceLinked="1"/>
        <c:majorTickMark val="out"/>
        <c:minorTickMark val="none"/>
        <c:tickLblPos val="nextTo"/>
        <c:crossAx val="2115546520"/>
        <c:crosses val="max"/>
        <c:crossBetween val="between"/>
      </c:valAx>
    </c:plotArea>
    <c:plotVisOnly val="1"/>
    <c:dispBlanksAs val="gap"/>
    <c:showDLblsOverMax val="0"/>
  </c:chart>
  <c:txPr>
    <a:bodyPr/>
    <a:lstStyle/>
    <a:p>
      <a:pPr>
        <a:defRPr>
          <a:latin typeface="Helvetica"/>
          <a:cs typeface="Helvetica"/>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678932633420822"/>
          <c:y val="0.0365296844065375"/>
          <c:w val="0.914105861767279"/>
          <c:h val="0.845563734232054"/>
        </c:manualLayout>
      </c:layout>
      <c:lineChart>
        <c:grouping val="standard"/>
        <c:varyColors val="0"/>
        <c:ser>
          <c:idx val="0"/>
          <c:order val="0"/>
          <c:tx>
            <c:strRef>
              <c:f>Sheet1!$B$1</c:f>
              <c:strCache>
                <c:ptCount val="1"/>
                <c:pt idx="0">
                  <c:v>Amount Donated</c:v>
                </c:pt>
              </c:strCache>
            </c:strRef>
          </c:tx>
          <c:cat>
            <c:strRef>
              <c:f>Sheet1!$A$2:$A$6</c:f>
              <c:strCache>
                <c:ptCount val="5"/>
                <c:pt idx="0">
                  <c:v>Do Not Believe at All</c:v>
                </c:pt>
                <c:pt idx="1">
                  <c:v>Fairly Unsure</c:v>
                </c:pt>
                <c:pt idx="2">
                  <c:v>Neither Sure or Unsure</c:v>
                </c:pt>
                <c:pt idx="3">
                  <c:v>Fairly Sure</c:v>
                </c:pt>
                <c:pt idx="4">
                  <c:v>Absolutely Certain</c:v>
                </c:pt>
              </c:strCache>
            </c:strRef>
          </c:cat>
          <c:val>
            <c:numRef>
              <c:f>Sheet1!$B$2:$B$6</c:f>
              <c:numCache>
                <c:formatCode>"$"#,##0;[Red]"$"#,##0</c:formatCode>
                <c:ptCount val="5"/>
                <c:pt idx="0">
                  <c:v>220.0</c:v>
                </c:pt>
                <c:pt idx="1">
                  <c:v>319.0</c:v>
                </c:pt>
                <c:pt idx="2">
                  <c:v>210.0</c:v>
                </c:pt>
                <c:pt idx="3">
                  <c:v>351.0</c:v>
                </c:pt>
                <c:pt idx="4">
                  <c:v>661.0</c:v>
                </c:pt>
              </c:numCache>
            </c:numRef>
          </c:val>
          <c:smooth val="0"/>
        </c:ser>
        <c:ser>
          <c:idx val="1"/>
          <c:order val="1"/>
          <c:tx>
            <c:strRef>
              <c:f>Sheet1!$C$1</c:f>
              <c:strCache>
                <c:ptCount val="1"/>
                <c:pt idx="0">
                  <c:v>Amount Donated to Religiously Affiliated Organizations</c:v>
                </c:pt>
              </c:strCache>
            </c:strRef>
          </c:tx>
          <c:cat>
            <c:strRef>
              <c:f>Sheet1!$A$2:$A$6</c:f>
              <c:strCache>
                <c:ptCount val="5"/>
                <c:pt idx="0">
                  <c:v>Do Not Believe at All</c:v>
                </c:pt>
                <c:pt idx="1">
                  <c:v>Fairly Unsure</c:v>
                </c:pt>
                <c:pt idx="2">
                  <c:v>Neither Sure or Unsure</c:v>
                </c:pt>
                <c:pt idx="3">
                  <c:v>Fairly Sure</c:v>
                </c:pt>
                <c:pt idx="4">
                  <c:v>Absolutely Certain</c:v>
                </c:pt>
              </c:strCache>
            </c:strRef>
          </c:cat>
          <c:val>
            <c:numRef>
              <c:f>Sheet1!$C$2:$C$6</c:f>
              <c:numCache>
                <c:formatCode>"$"#,##0;[Red]"$"#,##0</c:formatCode>
                <c:ptCount val="5"/>
                <c:pt idx="0">
                  <c:v>38.0</c:v>
                </c:pt>
                <c:pt idx="1">
                  <c:v>88.0</c:v>
                </c:pt>
                <c:pt idx="2">
                  <c:v>61.0</c:v>
                </c:pt>
                <c:pt idx="3">
                  <c:v>159.0</c:v>
                </c:pt>
                <c:pt idx="4">
                  <c:v>451.0</c:v>
                </c:pt>
              </c:numCache>
            </c:numRef>
          </c:val>
          <c:smooth val="0"/>
        </c:ser>
        <c:ser>
          <c:idx val="2"/>
          <c:order val="2"/>
          <c:tx>
            <c:strRef>
              <c:f>Sheet1!$D$1</c:f>
              <c:strCache>
                <c:ptCount val="1"/>
                <c:pt idx="0">
                  <c:v>Amount Donated to Non-Religious Organizations</c:v>
                </c:pt>
              </c:strCache>
            </c:strRef>
          </c:tx>
          <c:cat>
            <c:strRef>
              <c:f>Sheet1!$A$2:$A$6</c:f>
              <c:strCache>
                <c:ptCount val="5"/>
                <c:pt idx="0">
                  <c:v>Do Not Believe at All</c:v>
                </c:pt>
                <c:pt idx="1">
                  <c:v>Fairly Unsure</c:v>
                </c:pt>
                <c:pt idx="2">
                  <c:v>Neither Sure or Unsure</c:v>
                </c:pt>
                <c:pt idx="3">
                  <c:v>Fairly Sure</c:v>
                </c:pt>
                <c:pt idx="4">
                  <c:v>Absolutely Certain</c:v>
                </c:pt>
              </c:strCache>
            </c:strRef>
          </c:cat>
          <c:val>
            <c:numRef>
              <c:f>Sheet1!$D$2:$D$6</c:f>
              <c:numCache>
                <c:formatCode>"$"#,##0;[Red]"$"#,##0</c:formatCode>
                <c:ptCount val="5"/>
                <c:pt idx="0">
                  <c:v>182.0</c:v>
                </c:pt>
                <c:pt idx="1">
                  <c:v>231.0</c:v>
                </c:pt>
                <c:pt idx="2">
                  <c:v>149.0</c:v>
                </c:pt>
                <c:pt idx="3">
                  <c:v>191.0</c:v>
                </c:pt>
                <c:pt idx="4">
                  <c:v>210.0</c:v>
                </c:pt>
              </c:numCache>
            </c:numRef>
          </c:val>
          <c:smooth val="0"/>
        </c:ser>
        <c:dLbls>
          <c:showLegendKey val="0"/>
          <c:showVal val="0"/>
          <c:showCatName val="0"/>
          <c:showSerName val="0"/>
          <c:showPercent val="0"/>
          <c:showBubbleSize val="0"/>
        </c:dLbls>
        <c:marker val="1"/>
        <c:smooth val="0"/>
        <c:axId val="2115725848"/>
        <c:axId val="2055494600"/>
      </c:lineChart>
      <c:catAx>
        <c:axId val="2115725848"/>
        <c:scaling>
          <c:orientation val="minMax"/>
        </c:scaling>
        <c:delete val="0"/>
        <c:axPos val="b"/>
        <c:majorTickMark val="out"/>
        <c:minorTickMark val="none"/>
        <c:tickLblPos val="nextTo"/>
        <c:txPr>
          <a:bodyPr/>
          <a:lstStyle/>
          <a:p>
            <a:pPr>
              <a:defRPr sz="1200"/>
            </a:pPr>
            <a:endParaRPr lang="en-US"/>
          </a:p>
        </c:txPr>
        <c:crossAx val="2055494600"/>
        <c:crosses val="autoZero"/>
        <c:auto val="1"/>
        <c:lblAlgn val="ctr"/>
        <c:lblOffset val="100"/>
        <c:noMultiLvlLbl val="0"/>
      </c:catAx>
      <c:valAx>
        <c:axId val="2055494600"/>
        <c:scaling>
          <c:orientation val="minMax"/>
        </c:scaling>
        <c:delete val="0"/>
        <c:axPos val="l"/>
        <c:majorGridlines/>
        <c:numFmt formatCode="&quot;$&quot;#,##0;[Red]&quot;$&quot;#,##0" sourceLinked="1"/>
        <c:majorTickMark val="out"/>
        <c:minorTickMark val="none"/>
        <c:tickLblPos val="nextTo"/>
        <c:txPr>
          <a:bodyPr/>
          <a:lstStyle/>
          <a:p>
            <a:pPr>
              <a:defRPr sz="1200"/>
            </a:pPr>
            <a:endParaRPr lang="en-US"/>
          </a:p>
        </c:txPr>
        <c:crossAx val="2115725848"/>
        <c:crosses val="autoZero"/>
        <c:crossBetween val="between"/>
      </c:valAx>
    </c:plotArea>
    <c:legend>
      <c:legendPos val="r"/>
      <c:layout>
        <c:manualLayout>
          <c:xMode val="edge"/>
          <c:yMode val="edge"/>
          <c:x val="0.0978721409823772"/>
          <c:y val="0.0948857999314985"/>
          <c:w val="0.527524684414448"/>
          <c:h val="0.287572915551158"/>
        </c:manualLayout>
      </c:layout>
      <c:overlay val="0"/>
      <c:spPr>
        <a:solidFill>
          <a:schemeClr val="bg1">
            <a:lumMod val="75000"/>
          </a:schemeClr>
        </a:solidFill>
      </c:spPr>
      <c:txPr>
        <a:bodyPr/>
        <a:lstStyle/>
        <a:p>
          <a:pPr>
            <a:defRPr sz="1050"/>
          </a:pPr>
          <a:endParaRPr lang="en-US"/>
        </a:p>
      </c:txPr>
    </c:legend>
    <c:plotVisOnly val="1"/>
    <c:dispBlanksAs val="gap"/>
    <c:showDLblsOverMax val="0"/>
  </c:chart>
  <c:txPr>
    <a:bodyPr/>
    <a:lstStyle/>
    <a:p>
      <a:pPr>
        <a:defRPr sz="1800">
          <a:latin typeface="Helvetica"/>
          <a:cs typeface="Helvetic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v>Importance of General Categories</c:v>
          </c:tx>
          <c:invertIfNegative val="0"/>
          <c:dPt>
            <c:idx val="8"/>
            <c:invertIfNegative val="0"/>
            <c:bubble3D val="0"/>
            <c:spPr>
              <a:solidFill>
                <a:schemeClr val="accent6"/>
              </a:solidFill>
            </c:spPr>
          </c:dPt>
          <c:dPt>
            <c:idx val="9"/>
            <c:invertIfNegative val="0"/>
            <c:bubble3D val="0"/>
            <c:spPr>
              <a:solidFill>
                <a:schemeClr val="accent6"/>
              </a:solidFill>
            </c:spPr>
          </c:dPt>
          <c:dPt>
            <c:idx val="10"/>
            <c:invertIfNegative val="0"/>
            <c:bubble3D val="0"/>
            <c:spPr>
              <a:solidFill>
                <a:schemeClr val="accent6"/>
              </a:solidFill>
            </c:spPr>
          </c:dPt>
          <c:dPt>
            <c:idx val="11"/>
            <c:invertIfNegative val="0"/>
            <c:bubble3D val="0"/>
            <c:spPr>
              <a:solidFill>
                <a:schemeClr val="accent6"/>
              </a:solidFill>
            </c:spPr>
          </c:dPt>
          <c:dPt>
            <c:idx val="12"/>
            <c:invertIfNegative val="0"/>
            <c:bubble3D val="0"/>
            <c:spPr>
              <a:solidFill>
                <a:schemeClr val="accent6"/>
              </a:solidFill>
            </c:spPr>
          </c:dPt>
          <c:dPt>
            <c:idx val="13"/>
            <c:invertIfNegative val="0"/>
            <c:bubble3D val="0"/>
            <c:spPr>
              <a:solidFill>
                <a:schemeClr val="accent6"/>
              </a:solidFill>
            </c:spPr>
          </c:dPt>
          <c:dPt>
            <c:idx val="14"/>
            <c:invertIfNegative val="0"/>
            <c:bubble3D val="0"/>
            <c:spPr>
              <a:solidFill>
                <a:schemeClr val="accent6"/>
              </a:solidFill>
            </c:spPr>
          </c:dPt>
          <c:dPt>
            <c:idx val="15"/>
            <c:invertIfNegative val="0"/>
            <c:bubble3D val="0"/>
            <c:spPr>
              <a:solidFill>
                <a:schemeClr val="accent6"/>
              </a:solidFill>
            </c:spPr>
          </c:dPt>
          <c:cat>
            <c:strRef>
              <c:f>'Best Worst Results'!$A$5:$A$20</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'Best Worst Results'!$B$5:$B$20</c:f>
              <c:numCache>
                <c:formatCode>0.00%</c:formatCode>
                <c:ptCount val="16"/>
                <c:pt idx="0">
                  <c:v>0.6616</c:v>
                </c:pt>
                <c:pt idx="1">
                  <c:v>0.6502</c:v>
                </c:pt>
                <c:pt idx="2">
                  <c:v>0.6095</c:v>
                </c:pt>
                <c:pt idx="3">
                  <c:v>0.6094</c:v>
                </c:pt>
                <c:pt idx="4">
                  <c:v>0.5799</c:v>
                </c:pt>
                <c:pt idx="5">
                  <c:v>0.56</c:v>
                </c:pt>
                <c:pt idx="6">
                  <c:v>0.5526</c:v>
                </c:pt>
                <c:pt idx="7">
                  <c:v>0.5031</c:v>
                </c:pt>
                <c:pt idx="8">
                  <c:v>0.4725</c:v>
                </c:pt>
                <c:pt idx="9">
                  <c:v>0.4555</c:v>
                </c:pt>
                <c:pt idx="10">
                  <c:v>0.4436</c:v>
                </c:pt>
                <c:pt idx="11">
                  <c:v>0.4294</c:v>
                </c:pt>
                <c:pt idx="12">
                  <c:v>0.41</c:v>
                </c:pt>
                <c:pt idx="13">
                  <c:v>0.394</c:v>
                </c:pt>
                <c:pt idx="14">
                  <c:v>0.3677</c:v>
                </c:pt>
                <c:pt idx="15">
                  <c:v>0.3002</c:v>
                </c:pt>
              </c:numCache>
            </c:numRef>
          </c:val>
        </c:ser>
        <c:dLbls>
          <c:showLegendKey val="0"/>
          <c:showVal val="0"/>
          <c:showCatName val="0"/>
          <c:showSerName val="0"/>
          <c:showPercent val="0"/>
          <c:showBubbleSize val="0"/>
        </c:dLbls>
        <c:gapWidth val="150"/>
        <c:axId val="-2140927464"/>
        <c:axId val="-2140930664"/>
      </c:barChart>
      <c:catAx>
        <c:axId val="-2140927464"/>
        <c:scaling>
          <c:orientation val="maxMin"/>
        </c:scaling>
        <c:delete val="0"/>
        <c:axPos val="l"/>
        <c:numFmt formatCode="#,##0" sourceLinked="0"/>
        <c:majorTickMark val="out"/>
        <c:minorTickMark val="none"/>
        <c:tickLblPos val="nextTo"/>
        <c:txPr>
          <a:bodyPr rot="0" vert="horz"/>
          <a:lstStyle/>
          <a:p>
            <a:pPr>
              <a:defRPr sz="900">
                <a:latin typeface="Helvetica"/>
                <a:cs typeface="Helvetica"/>
              </a:defRPr>
            </a:pPr>
            <a:endParaRPr lang="en-US"/>
          </a:p>
        </c:txPr>
        <c:crossAx val="-2140930664"/>
        <c:crosses val="autoZero"/>
        <c:auto val="1"/>
        <c:lblAlgn val="ctr"/>
        <c:lblOffset val="100"/>
        <c:noMultiLvlLbl val="0"/>
      </c:catAx>
      <c:valAx>
        <c:axId val="-2140930664"/>
        <c:scaling>
          <c:orientation val="minMax"/>
        </c:scaling>
        <c:delete val="0"/>
        <c:axPos val="b"/>
        <c:majorGridlines/>
        <c:numFmt formatCode="0%" sourceLinked="0"/>
        <c:majorTickMark val="out"/>
        <c:minorTickMark val="none"/>
        <c:tickLblPos val="nextTo"/>
        <c:txPr>
          <a:bodyPr/>
          <a:lstStyle/>
          <a:p>
            <a:pPr>
              <a:defRPr sz="900">
                <a:latin typeface="Helvetica"/>
                <a:cs typeface="Helvetica"/>
              </a:defRPr>
            </a:pPr>
            <a:endParaRPr lang="en-US"/>
          </a:p>
        </c:txPr>
        <c:crossAx val="-2140927464"/>
        <c:crosses val="max"/>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94574382692455"/>
          <c:y val="0.0314863142107236"/>
          <c:w val="0.662248681293479"/>
          <c:h val="0.911101612298463"/>
        </c:manualLayout>
      </c:layout>
      <c:barChart>
        <c:barDir val="bar"/>
        <c:grouping val="clustered"/>
        <c:varyColors val="0"/>
        <c:ser>
          <c:idx val="2"/>
          <c:order val="0"/>
          <c:tx>
            <c:strRef>
              <c:f>Demographics!$R$58</c:f>
              <c:strCache>
                <c:ptCount val="1"/>
                <c:pt idx="0">
                  <c:v>Germany</c:v>
                </c:pt>
              </c:strCache>
            </c:strRef>
          </c:tx>
          <c:invertIfNegative val="0"/>
          <c:cat>
            <c:strRef>
              <c:f>Demographics!$O$59:$O$74</c:f>
              <c:strCache>
                <c:ptCount val="16"/>
                <c:pt idx="0">
                  <c:v>Commercial rights</c:v>
                </c:pt>
                <c:pt idx="1">
                  <c:v>Global social well-being</c:v>
                </c:pt>
                <c:pt idx="2">
                  <c:v>Minority rights</c:v>
                </c:pt>
                <c:pt idx="3">
                  <c:v>Animal welfare</c:v>
                </c:pt>
                <c:pt idx="4">
                  <c:v>Societal economic well-being</c:v>
                </c:pt>
                <c:pt idx="5">
                  <c:v>Global economic well-being</c:v>
                </c:pt>
                <c:pt idx="6">
                  <c:v>Global security</c:v>
                </c:pt>
                <c:pt idx="7">
                  <c:v>Environmental sustainability</c:v>
                </c:pt>
                <c:pt idx="8">
                  <c:v>Societal economic well-being</c:v>
                </c:pt>
                <c:pt idx="9">
                  <c:v>Rights to basic services</c:v>
                </c:pt>
                <c:pt idx="10">
                  <c:v>Worker/employment rights</c:v>
                </c:pt>
                <c:pt idx="11">
                  <c:v>Equality of opportunities</c:v>
                </c:pt>
                <c:pt idx="12">
                  <c:v>Local crime &amp; public safety</c:v>
                </c:pt>
                <c:pt idx="13">
                  <c:v>Individual economic well-being</c:v>
                </c:pt>
                <c:pt idx="14">
                  <c:v>Food &amp; health</c:v>
                </c:pt>
                <c:pt idx="15">
                  <c:v>Civil &amp; personal liberties</c:v>
                </c:pt>
              </c:strCache>
            </c:strRef>
          </c:cat>
          <c:val>
            <c:numRef>
              <c:f>Demographics!$R$59:$R$74</c:f>
              <c:numCache>
                <c:formatCode>0%</c:formatCode>
                <c:ptCount val="16"/>
                <c:pt idx="0">
                  <c:v>0.28254593175853</c:v>
                </c:pt>
                <c:pt idx="1">
                  <c:v>0.446587926509186</c:v>
                </c:pt>
                <c:pt idx="2">
                  <c:v>0.434776902887139</c:v>
                </c:pt>
                <c:pt idx="3">
                  <c:v>0.47014435695538</c:v>
                </c:pt>
                <c:pt idx="4">
                  <c:v>0.506430446194226</c:v>
                </c:pt>
                <c:pt idx="5">
                  <c:v>0.395472440944882</c:v>
                </c:pt>
                <c:pt idx="6">
                  <c:v>0.505118110236222</c:v>
                </c:pt>
                <c:pt idx="7">
                  <c:v>0.51469816272966</c:v>
                </c:pt>
                <c:pt idx="8">
                  <c:v>0.449409448818898</c:v>
                </c:pt>
                <c:pt idx="9">
                  <c:v>0.621128608923884</c:v>
                </c:pt>
                <c:pt idx="10">
                  <c:v>0.530314960629922</c:v>
                </c:pt>
                <c:pt idx="11">
                  <c:v>0.579658792650919</c:v>
                </c:pt>
                <c:pt idx="12">
                  <c:v>0.562729658792652</c:v>
                </c:pt>
                <c:pt idx="13">
                  <c:v>0.470472440944882</c:v>
                </c:pt>
                <c:pt idx="14">
                  <c:v>0.585170603674541</c:v>
                </c:pt>
                <c:pt idx="15">
                  <c:v>0.646916010498687</c:v>
                </c:pt>
              </c:numCache>
            </c:numRef>
          </c:val>
        </c:ser>
        <c:dLbls>
          <c:showLegendKey val="0"/>
          <c:showVal val="0"/>
          <c:showCatName val="0"/>
          <c:showSerName val="0"/>
          <c:showPercent val="0"/>
          <c:showBubbleSize val="0"/>
        </c:dLbls>
        <c:gapWidth val="150"/>
        <c:axId val="-2140960920"/>
        <c:axId val="-2140967640"/>
      </c:barChart>
      <c:catAx>
        <c:axId val="-2140960920"/>
        <c:scaling>
          <c:orientation val="minMax"/>
        </c:scaling>
        <c:delete val="0"/>
        <c:axPos val="l"/>
        <c:majorTickMark val="out"/>
        <c:minorTickMark val="none"/>
        <c:tickLblPos val="nextTo"/>
        <c:txPr>
          <a:bodyPr/>
          <a:lstStyle/>
          <a:p>
            <a:pPr>
              <a:defRPr sz="800">
                <a:latin typeface="Helvetica"/>
                <a:cs typeface="Helvetica"/>
              </a:defRPr>
            </a:pPr>
            <a:endParaRPr lang="en-US"/>
          </a:p>
        </c:txPr>
        <c:crossAx val="-2140967640"/>
        <c:crosses val="autoZero"/>
        <c:auto val="1"/>
        <c:lblAlgn val="ctr"/>
        <c:lblOffset val="100"/>
        <c:noMultiLvlLbl val="0"/>
      </c:catAx>
      <c:valAx>
        <c:axId val="-2140967640"/>
        <c:scaling>
          <c:orientation val="minMax"/>
          <c:min val="0.2"/>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140960920"/>
        <c:crosses val="autoZero"/>
        <c:crossBetween val="between"/>
        <c:majorUnit val="0.1"/>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02622627294365"/>
          <c:y val="0.0252878390201225"/>
          <c:w val="0.523965143645783"/>
          <c:h val="0.92484989376328"/>
        </c:manualLayout>
      </c:layout>
      <c:barChart>
        <c:barDir val="bar"/>
        <c:grouping val="clustered"/>
        <c:varyColors val="0"/>
        <c:ser>
          <c:idx val="0"/>
          <c:order val="0"/>
          <c:tx>
            <c:v>Importance of General Categories</c:v>
          </c:tx>
          <c:invertIfNegative val="0"/>
          <c:dPt>
            <c:idx val="8"/>
            <c:invertIfNegative val="0"/>
            <c:bubble3D val="0"/>
            <c:spPr>
              <a:solidFill>
                <a:schemeClr val="accent6"/>
              </a:solidFill>
            </c:spPr>
          </c:dPt>
          <c:dPt>
            <c:idx val="9"/>
            <c:invertIfNegative val="0"/>
            <c:bubble3D val="0"/>
            <c:spPr>
              <a:solidFill>
                <a:schemeClr val="accent6"/>
              </a:solidFill>
            </c:spPr>
          </c:dPt>
          <c:dPt>
            <c:idx val="10"/>
            <c:invertIfNegative val="0"/>
            <c:bubble3D val="0"/>
            <c:spPr>
              <a:solidFill>
                <a:schemeClr val="accent6"/>
              </a:solidFill>
            </c:spPr>
          </c:dPt>
          <c:dPt>
            <c:idx val="11"/>
            <c:invertIfNegative val="0"/>
            <c:bubble3D val="0"/>
            <c:spPr>
              <a:solidFill>
                <a:schemeClr val="accent6"/>
              </a:solidFill>
            </c:spPr>
          </c:dPt>
          <c:dPt>
            <c:idx val="12"/>
            <c:invertIfNegative val="0"/>
            <c:bubble3D val="0"/>
            <c:spPr>
              <a:solidFill>
                <a:schemeClr val="accent6"/>
              </a:solidFill>
            </c:spPr>
          </c:dPt>
          <c:dPt>
            <c:idx val="13"/>
            <c:invertIfNegative val="0"/>
            <c:bubble3D val="0"/>
            <c:spPr>
              <a:solidFill>
                <a:schemeClr val="accent6"/>
              </a:solidFill>
            </c:spPr>
          </c:dPt>
          <c:dPt>
            <c:idx val="14"/>
            <c:invertIfNegative val="0"/>
            <c:bubble3D val="0"/>
            <c:spPr>
              <a:solidFill>
                <a:schemeClr val="accent6"/>
              </a:solidFill>
            </c:spPr>
          </c:dPt>
          <c:dPt>
            <c:idx val="15"/>
            <c:invertIfNegative val="0"/>
            <c:bubble3D val="0"/>
            <c:spPr>
              <a:solidFill>
                <a:schemeClr val="accent6"/>
              </a:solidFill>
            </c:spPr>
          </c:dPt>
          <c:cat>
            <c:strRef>
              <c:f>'Best Worst Results'!$A$5:$A$20</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'Best Worst Results'!$B$5:$B$20</c:f>
              <c:numCache>
                <c:formatCode>0.00%</c:formatCode>
                <c:ptCount val="16"/>
                <c:pt idx="0">
                  <c:v>0.6616</c:v>
                </c:pt>
                <c:pt idx="1">
                  <c:v>0.6502</c:v>
                </c:pt>
                <c:pt idx="2">
                  <c:v>0.6095</c:v>
                </c:pt>
                <c:pt idx="3">
                  <c:v>0.6094</c:v>
                </c:pt>
                <c:pt idx="4">
                  <c:v>0.5799</c:v>
                </c:pt>
                <c:pt idx="5">
                  <c:v>0.56</c:v>
                </c:pt>
                <c:pt idx="6">
                  <c:v>0.5526</c:v>
                </c:pt>
                <c:pt idx="7">
                  <c:v>0.5031</c:v>
                </c:pt>
                <c:pt idx="8">
                  <c:v>0.4725</c:v>
                </c:pt>
                <c:pt idx="9">
                  <c:v>0.4555</c:v>
                </c:pt>
                <c:pt idx="10">
                  <c:v>0.4436</c:v>
                </c:pt>
                <c:pt idx="11">
                  <c:v>0.4294</c:v>
                </c:pt>
                <c:pt idx="12">
                  <c:v>0.41</c:v>
                </c:pt>
                <c:pt idx="13">
                  <c:v>0.394</c:v>
                </c:pt>
                <c:pt idx="14">
                  <c:v>0.3677</c:v>
                </c:pt>
                <c:pt idx="15">
                  <c:v>0.3002</c:v>
                </c:pt>
              </c:numCache>
            </c:numRef>
          </c:val>
        </c:ser>
        <c:dLbls>
          <c:showLegendKey val="0"/>
          <c:showVal val="0"/>
          <c:showCatName val="0"/>
          <c:showSerName val="0"/>
          <c:showPercent val="0"/>
          <c:showBubbleSize val="0"/>
        </c:dLbls>
        <c:gapWidth val="150"/>
        <c:axId val="-2140999432"/>
        <c:axId val="-2141002632"/>
      </c:barChart>
      <c:catAx>
        <c:axId val="-2140999432"/>
        <c:scaling>
          <c:orientation val="maxMin"/>
        </c:scaling>
        <c:delete val="0"/>
        <c:axPos val="l"/>
        <c:numFmt formatCode="#,##0" sourceLinked="0"/>
        <c:majorTickMark val="out"/>
        <c:minorTickMark val="none"/>
        <c:tickLblPos val="nextTo"/>
        <c:txPr>
          <a:bodyPr rot="0" vert="horz"/>
          <a:lstStyle/>
          <a:p>
            <a:pPr>
              <a:defRPr sz="800">
                <a:latin typeface="Helvetica"/>
                <a:cs typeface="Helvetica"/>
              </a:defRPr>
            </a:pPr>
            <a:endParaRPr lang="en-US"/>
          </a:p>
        </c:txPr>
        <c:crossAx val="-2141002632"/>
        <c:crosses val="autoZero"/>
        <c:auto val="1"/>
        <c:lblAlgn val="ctr"/>
        <c:lblOffset val="100"/>
        <c:noMultiLvlLbl val="0"/>
      </c:catAx>
      <c:valAx>
        <c:axId val="-2141002632"/>
        <c:scaling>
          <c:orientation val="minMax"/>
          <c:min val="0.2"/>
        </c:scaling>
        <c:delete val="0"/>
        <c:axPos val="b"/>
        <c:majorGridlines/>
        <c:numFmt formatCode="0%" sourceLinked="0"/>
        <c:majorTickMark val="out"/>
        <c:minorTickMark val="none"/>
        <c:tickLblPos val="nextTo"/>
        <c:txPr>
          <a:bodyPr/>
          <a:lstStyle/>
          <a:p>
            <a:pPr>
              <a:defRPr sz="800">
                <a:latin typeface="Helvetica"/>
                <a:cs typeface="Helvetica"/>
              </a:defRPr>
            </a:pPr>
            <a:endParaRPr lang="en-US"/>
          </a:p>
        </c:txPr>
        <c:crossAx val="-2140999432"/>
        <c:crosses val="max"/>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02622627294365"/>
          <c:y val="0.0288791401074866"/>
          <c:w val="0.523965143645783"/>
          <c:h val="0.915819272590926"/>
        </c:manualLayout>
      </c:layout>
      <c:barChart>
        <c:barDir val="bar"/>
        <c:grouping val="clustered"/>
        <c:varyColors val="0"/>
        <c:ser>
          <c:idx val="0"/>
          <c:order val="0"/>
          <c:tx>
            <c:v>Importance of General Categories</c:v>
          </c:tx>
          <c:invertIfNegative val="0"/>
          <c:dPt>
            <c:idx val="8"/>
            <c:invertIfNegative val="0"/>
            <c:bubble3D val="0"/>
            <c:spPr>
              <a:solidFill>
                <a:schemeClr val="accent6"/>
              </a:solidFill>
            </c:spPr>
          </c:dPt>
          <c:dPt>
            <c:idx val="9"/>
            <c:invertIfNegative val="0"/>
            <c:bubble3D val="0"/>
            <c:spPr>
              <a:solidFill>
                <a:schemeClr val="accent6"/>
              </a:solidFill>
            </c:spPr>
          </c:dPt>
          <c:dPt>
            <c:idx val="10"/>
            <c:invertIfNegative val="0"/>
            <c:bubble3D val="0"/>
            <c:spPr>
              <a:solidFill>
                <a:schemeClr val="accent6"/>
              </a:solidFill>
            </c:spPr>
          </c:dPt>
          <c:dPt>
            <c:idx val="11"/>
            <c:invertIfNegative val="0"/>
            <c:bubble3D val="0"/>
            <c:spPr>
              <a:solidFill>
                <a:schemeClr val="accent6"/>
              </a:solidFill>
            </c:spPr>
          </c:dPt>
          <c:dPt>
            <c:idx val="12"/>
            <c:invertIfNegative val="0"/>
            <c:bubble3D val="0"/>
            <c:spPr>
              <a:solidFill>
                <a:schemeClr val="accent6"/>
              </a:solidFill>
            </c:spPr>
          </c:dPt>
          <c:dPt>
            <c:idx val="13"/>
            <c:invertIfNegative val="0"/>
            <c:bubble3D val="0"/>
            <c:spPr>
              <a:solidFill>
                <a:schemeClr val="accent6"/>
              </a:solidFill>
            </c:spPr>
          </c:dPt>
          <c:dPt>
            <c:idx val="14"/>
            <c:invertIfNegative val="0"/>
            <c:bubble3D val="0"/>
            <c:spPr>
              <a:solidFill>
                <a:schemeClr val="accent6"/>
              </a:solidFill>
            </c:spPr>
          </c:dPt>
          <c:dPt>
            <c:idx val="15"/>
            <c:invertIfNegative val="0"/>
            <c:bubble3D val="0"/>
            <c:spPr>
              <a:solidFill>
                <a:schemeClr val="accent6"/>
              </a:solidFill>
            </c:spPr>
          </c:dPt>
          <c:cat>
            <c:strRef>
              <c:f>'Best Worst Results'!$A$5:$A$20</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'Best Worst Results'!$B$5:$B$20</c:f>
              <c:numCache>
                <c:formatCode>0.00%</c:formatCode>
                <c:ptCount val="16"/>
                <c:pt idx="0">
                  <c:v>0.6616</c:v>
                </c:pt>
                <c:pt idx="1">
                  <c:v>0.6502</c:v>
                </c:pt>
                <c:pt idx="2">
                  <c:v>0.6095</c:v>
                </c:pt>
                <c:pt idx="3">
                  <c:v>0.6094</c:v>
                </c:pt>
                <c:pt idx="4">
                  <c:v>0.5799</c:v>
                </c:pt>
                <c:pt idx="5">
                  <c:v>0.56</c:v>
                </c:pt>
                <c:pt idx="6">
                  <c:v>0.5526</c:v>
                </c:pt>
                <c:pt idx="7">
                  <c:v>0.5031</c:v>
                </c:pt>
                <c:pt idx="8">
                  <c:v>0.4725</c:v>
                </c:pt>
                <c:pt idx="9">
                  <c:v>0.4555</c:v>
                </c:pt>
                <c:pt idx="10">
                  <c:v>0.4436</c:v>
                </c:pt>
                <c:pt idx="11">
                  <c:v>0.4294</c:v>
                </c:pt>
                <c:pt idx="12">
                  <c:v>0.41</c:v>
                </c:pt>
                <c:pt idx="13">
                  <c:v>0.394</c:v>
                </c:pt>
                <c:pt idx="14">
                  <c:v>0.3677</c:v>
                </c:pt>
                <c:pt idx="15">
                  <c:v>0.3002</c:v>
                </c:pt>
              </c:numCache>
            </c:numRef>
          </c:val>
        </c:ser>
        <c:dLbls>
          <c:showLegendKey val="0"/>
          <c:showVal val="0"/>
          <c:showCatName val="0"/>
          <c:showSerName val="0"/>
          <c:showPercent val="0"/>
          <c:showBubbleSize val="0"/>
        </c:dLbls>
        <c:gapWidth val="150"/>
        <c:axId val="-2141047336"/>
        <c:axId val="-2141050536"/>
      </c:barChart>
      <c:catAx>
        <c:axId val="-2141047336"/>
        <c:scaling>
          <c:orientation val="maxMin"/>
        </c:scaling>
        <c:delete val="0"/>
        <c:axPos val="l"/>
        <c:numFmt formatCode="#,##0" sourceLinked="0"/>
        <c:majorTickMark val="out"/>
        <c:minorTickMark val="none"/>
        <c:tickLblPos val="nextTo"/>
        <c:txPr>
          <a:bodyPr rot="0" vert="horz"/>
          <a:lstStyle/>
          <a:p>
            <a:pPr>
              <a:defRPr sz="800">
                <a:latin typeface="Helvetica"/>
                <a:cs typeface="Helvetica"/>
              </a:defRPr>
            </a:pPr>
            <a:endParaRPr lang="en-US"/>
          </a:p>
        </c:txPr>
        <c:crossAx val="-2141050536"/>
        <c:crosses val="autoZero"/>
        <c:auto val="1"/>
        <c:lblAlgn val="ctr"/>
        <c:lblOffset val="100"/>
        <c:noMultiLvlLbl val="0"/>
      </c:catAx>
      <c:valAx>
        <c:axId val="-2141050536"/>
        <c:scaling>
          <c:orientation val="minMax"/>
          <c:min val="0.2"/>
        </c:scaling>
        <c:delete val="0"/>
        <c:axPos val="b"/>
        <c:majorGridlines/>
        <c:numFmt formatCode="0%" sourceLinked="0"/>
        <c:majorTickMark val="out"/>
        <c:minorTickMark val="none"/>
        <c:tickLblPos val="nextTo"/>
        <c:txPr>
          <a:bodyPr/>
          <a:lstStyle/>
          <a:p>
            <a:pPr>
              <a:defRPr sz="800">
                <a:latin typeface="Helvetica"/>
                <a:cs typeface="Helvetica"/>
              </a:defRPr>
            </a:pPr>
            <a:endParaRPr lang="en-US"/>
          </a:p>
        </c:txPr>
        <c:crossAx val="-2141047336"/>
        <c:crosses val="max"/>
        <c:crossBetween val="between"/>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94574382692455"/>
          <c:y val="0.0113443319585052"/>
          <c:w val="0.662248681293479"/>
          <c:h val="0.926094988126484"/>
        </c:manualLayout>
      </c:layout>
      <c:barChart>
        <c:barDir val="bar"/>
        <c:grouping val="clustered"/>
        <c:varyColors val="0"/>
        <c:ser>
          <c:idx val="1"/>
          <c:order val="0"/>
          <c:tx>
            <c:strRef>
              <c:f>Demographics!$Q$58</c:f>
              <c:strCache>
                <c:ptCount val="1"/>
                <c:pt idx="0">
                  <c:v>UK</c:v>
                </c:pt>
              </c:strCache>
            </c:strRef>
          </c:tx>
          <c:invertIfNegative val="0"/>
          <c:cat>
            <c:strRef>
              <c:f>Demographics!$O$59:$O$74</c:f>
              <c:strCache>
                <c:ptCount val="16"/>
                <c:pt idx="0">
                  <c:v>Commercial rights</c:v>
                </c:pt>
                <c:pt idx="1">
                  <c:v>Global social well-being</c:v>
                </c:pt>
                <c:pt idx="2">
                  <c:v>Minority rights</c:v>
                </c:pt>
                <c:pt idx="3">
                  <c:v>Animal welfare</c:v>
                </c:pt>
                <c:pt idx="4">
                  <c:v>Societal economic well-being</c:v>
                </c:pt>
                <c:pt idx="5">
                  <c:v>Global economic well-being</c:v>
                </c:pt>
                <c:pt idx="6">
                  <c:v>Global security</c:v>
                </c:pt>
                <c:pt idx="7">
                  <c:v>Environmental sustainability</c:v>
                </c:pt>
                <c:pt idx="8">
                  <c:v>Societal economic well-being</c:v>
                </c:pt>
                <c:pt idx="9">
                  <c:v>Rights to basic services</c:v>
                </c:pt>
                <c:pt idx="10">
                  <c:v>Worker/employment rights</c:v>
                </c:pt>
                <c:pt idx="11">
                  <c:v>Equality of opportunities</c:v>
                </c:pt>
                <c:pt idx="12">
                  <c:v>Local crime &amp; public safety</c:v>
                </c:pt>
                <c:pt idx="13">
                  <c:v>Individual economic well-being</c:v>
                </c:pt>
                <c:pt idx="14">
                  <c:v>Food &amp; health</c:v>
                </c:pt>
                <c:pt idx="15">
                  <c:v>Civil &amp; personal liberties</c:v>
                </c:pt>
              </c:strCache>
            </c:strRef>
          </c:cat>
          <c:val>
            <c:numRef>
              <c:f>Demographics!$Q$59:$Q$74</c:f>
              <c:numCache>
                <c:formatCode>0%</c:formatCode>
                <c:ptCount val="16"/>
                <c:pt idx="0">
                  <c:v>0.26240286909743</c:v>
                </c:pt>
                <c:pt idx="1">
                  <c:v>0.433831440526001</c:v>
                </c:pt>
                <c:pt idx="2">
                  <c:v>0.372982665869695</c:v>
                </c:pt>
                <c:pt idx="3">
                  <c:v>0.413448894202032</c:v>
                </c:pt>
                <c:pt idx="4">
                  <c:v>0.480274955170353</c:v>
                </c:pt>
                <c:pt idx="5">
                  <c:v>0.454632396891811</c:v>
                </c:pt>
                <c:pt idx="6">
                  <c:v>0.471966527196653</c:v>
                </c:pt>
                <c:pt idx="7">
                  <c:v>0.485714285714285</c:v>
                </c:pt>
                <c:pt idx="8">
                  <c:v>0.498804542737597</c:v>
                </c:pt>
                <c:pt idx="9">
                  <c:v>0.603108188882249</c:v>
                </c:pt>
                <c:pt idx="10">
                  <c:v>0.528810520023908</c:v>
                </c:pt>
                <c:pt idx="11">
                  <c:v>0.553556485355648</c:v>
                </c:pt>
                <c:pt idx="12">
                  <c:v>0.633293484757919</c:v>
                </c:pt>
                <c:pt idx="13">
                  <c:v>0.566228332337119</c:v>
                </c:pt>
                <c:pt idx="14">
                  <c:v>0.645606694560669</c:v>
                </c:pt>
                <c:pt idx="15">
                  <c:v>0.595337716676628</c:v>
                </c:pt>
              </c:numCache>
            </c:numRef>
          </c:val>
        </c:ser>
        <c:dLbls>
          <c:showLegendKey val="0"/>
          <c:showVal val="0"/>
          <c:showCatName val="0"/>
          <c:showSerName val="0"/>
          <c:showPercent val="0"/>
          <c:showBubbleSize val="0"/>
        </c:dLbls>
        <c:gapWidth val="150"/>
        <c:axId val="-2141067128"/>
        <c:axId val="-2141073768"/>
      </c:barChart>
      <c:catAx>
        <c:axId val="-2141067128"/>
        <c:scaling>
          <c:orientation val="minMax"/>
        </c:scaling>
        <c:delete val="0"/>
        <c:axPos val="l"/>
        <c:majorTickMark val="out"/>
        <c:minorTickMark val="none"/>
        <c:tickLblPos val="nextTo"/>
        <c:txPr>
          <a:bodyPr/>
          <a:lstStyle/>
          <a:p>
            <a:pPr>
              <a:defRPr sz="800">
                <a:latin typeface="Helvetica"/>
                <a:cs typeface="Helvetica"/>
              </a:defRPr>
            </a:pPr>
            <a:endParaRPr lang="en-US"/>
          </a:p>
        </c:txPr>
        <c:crossAx val="-2141073768"/>
        <c:crosses val="autoZero"/>
        <c:auto val="1"/>
        <c:lblAlgn val="ctr"/>
        <c:lblOffset val="100"/>
        <c:noMultiLvlLbl val="0"/>
      </c:catAx>
      <c:valAx>
        <c:axId val="-2141073768"/>
        <c:scaling>
          <c:orientation val="minMax"/>
          <c:min val="0.2"/>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141067128"/>
        <c:crosses val="autoZero"/>
        <c:crossBetween val="between"/>
        <c:majorUnit val="0.1"/>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02622627294365"/>
          <c:y val="0.0288791401074866"/>
          <c:w val="0.523965143645783"/>
          <c:h val="0.915819272590926"/>
        </c:manualLayout>
      </c:layout>
      <c:barChart>
        <c:barDir val="bar"/>
        <c:grouping val="clustered"/>
        <c:varyColors val="0"/>
        <c:ser>
          <c:idx val="0"/>
          <c:order val="0"/>
          <c:tx>
            <c:v>Importance of General Categories</c:v>
          </c:tx>
          <c:invertIfNegative val="0"/>
          <c:dPt>
            <c:idx val="8"/>
            <c:invertIfNegative val="0"/>
            <c:bubble3D val="0"/>
            <c:spPr>
              <a:solidFill>
                <a:schemeClr val="accent6"/>
              </a:solidFill>
            </c:spPr>
          </c:dPt>
          <c:dPt>
            <c:idx val="9"/>
            <c:invertIfNegative val="0"/>
            <c:bubble3D val="0"/>
            <c:spPr>
              <a:solidFill>
                <a:schemeClr val="accent6"/>
              </a:solidFill>
            </c:spPr>
          </c:dPt>
          <c:dPt>
            <c:idx val="10"/>
            <c:invertIfNegative val="0"/>
            <c:bubble3D val="0"/>
            <c:spPr>
              <a:solidFill>
                <a:schemeClr val="accent6"/>
              </a:solidFill>
            </c:spPr>
          </c:dPt>
          <c:dPt>
            <c:idx val="11"/>
            <c:invertIfNegative val="0"/>
            <c:bubble3D val="0"/>
            <c:spPr>
              <a:solidFill>
                <a:schemeClr val="accent6"/>
              </a:solidFill>
            </c:spPr>
          </c:dPt>
          <c:dPt>
            <c:idx val="12"/>
            <c:invertIfNegative val="0"/>
            <c:bubble3D val="0"/>
            <c:spPr>
              <a:solidFill>
                <a:schemeClr val="accent6"/>
              </a:solidFill>
            </c:spPr>
          </c:dPt>
          <c:dPt>
            <c:idx val="13"/>
            <c:invertIfNegative val="0"/>
            <c:bubble3D val="0"/>
            <c:spPr>
              <a:solidFill>
                <a:schemeClr val="accent6"/>
              </a:solidFill>
            </c:spPr>
          </c:dPt>
          <c:dPt>
            <c:idx val="14"/>
            <c:invertIfNegative val="0"/>
            <c:bubble3D val="0"/>
            <c:spPr>
              <a:solidFill>
                <a:schemeClr val="accent6"/>
              </a:solidFill>
            </c:spPr>
          </c:dPt>
          <c:dPt>
            <c:idx val="15"/>
            <c:invertIfNegative val="0"/>
            <c:bubble3D val="0"/>
            <c:spPr>
              <a:solidFill>
                <a:schemeClr val="accent6"/>
              </a:solidFill>
            </c:spPr>
          </c:dPt>
          <c:cat>
            <c:strRef>
              <c:f>'Best Worst Results'!$A$5:$A$20</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'Best Worst Results'!$B$5:$B$20</c:f>
              <c:numCache>
                <c:formatCode>0.00%</c:formatCode>
                <c:ptCount val="16"/>
                <c:pt idx="0">
                  <c:v>0.6616</c:v>
                </c:pt>
                <c:pt idx="1">
                  <c:v>0.6502</c:v>
                </c:pt>
                <c:pt idx="2">
                  <c:v>0.6095</c:v>
                </c:pt>
                <c:pt idx="3">
                  <c:v>0.6094</c:v>
                </c:pt>
                <c:pt idx="4">
                  <c:v>0.5799</c:v>
                </c:pt>
                <c:pt idx="5">
                  <c:v>0.56</c:v>
                </c:pt>
                <c:pt idx="6">
                  <c:v>0.5526</c:v>
                </c:pt>
                <c:pt idx="7">
                  <c:v>0.5031</c:v>
                </c:pt>
                <c:pt idx="8">
                  <c:v>0.4725</c:v>
                </c:pt>
                <c:pt idx="9">
                  <c:v>0.4555</c:v>
                </c:pt>
                <c:pt idx="10">
                  <c:v>0.4436</c:v>
                </c:pt>
                <c:pt idx="11">
                  <c:v>0.4294</c:v>
                </c:pt>
                <c:pt idx="12">
                  <c:v>0.41</c:v>
                </c:pt>
                <c:pt idx="13">
                  <c:v>0.394</c:v>
                </c:pt>
                <c:pt idx="14">
                  <c:v>0.3677</c:v>
                </c:pt>
                <c:pt idx="15">
                  <c:v>0.3002</c:v>
                </c:pt>
              </c:numCache>
            </c:numRef>
          </c:val>
        </c:ser>
        <c:dLbls>
          <c:showLegendKey val="0"/>
          <c:showVal val="0"/>
          <c:showCatName val="0"/>
          <c:showSerName val="0"/>
          <c:showPercent val="0"/>
          <c:showBubbleSize val="0"/>
        </c:dLbls>
        <c:gapWidth val="150"/>
        <c:axId val="-2118306840"/>
        <c:axId val="-2118309176"/>
      </c:barChart>
      <c:catAx>
        <c:axId val="-2118306840"/>
        <c:scaling>
          <c:orientation val="maxMin"/>
        </c:scaling>
        <c:delete val="0"/>
        <c:axPos val="l"/>
        <c:numFmt formatCode="#,##0" sourceLinked="0"/>
        <c:majorTickMark val="out"/>
        <c:minorTickMark val="none"/>
        <c:tickLblPos val="nextTo"/>
        <c:txPr>
          <a:bodyPr rot="0" vert="horz"/>
          <a:lstStyle/>
          <a:p>
            <a:pPr>
              <a:defRPr sz="800">
                <a:latin typeface="Helvetica"/>
                <a:cs typeface="Helvetica"/>
              </a:defRPr>
            </a:pPr>
            <a:endParaRPr lang="en-US"/>
          </a:p>
        </c:txPr>
        <c:crossAx val="-2118309176"/>
        <c:crosses val="autoZero"/>
        <c:auto val="1"/>
        <c:lblAlgn val="ctr"/>
        <c:lblOffset val="100"/>
        <c:noMultiLvlLbl val="0"/>
      </c:catAx>
      <c:valAx>
        <c:axId val="-2118309176"/>
        <c:scaling>
          <c:orientation val="minMax"/>
          <c:min val="0.2"/>
        </c:scaling>
        <c:delete val="0"/>
        <c:axPos val="b"/>
        <c:majorGridlines/>
        <c:numFmt formatCode="0%" sourceLinked="0"/>
        <c:majorTickMark val="out"/>
        <c:minorTickMark val="none"/>
        <c:tickLblPos val="nextTo"/>
        <c:txPr>
          <a:bodyPr/>
          <a:lstStyle/>
          <a:p>
            <a:pPr>
              <a:defRPr sz="800">
                <a:latin typeface="Helvetica"/>
                <a:cs typeface="Helvetica"/>
              </a:defRPr>
            </a:pPr>
            <a:endParaRPr lang="en-US"/>
          </a:p>
        </c:txPr>
        <c:crossAx val="-2118306840"/>
        <c:crosses val="max"/>
        <c:crossBetween val="between"/>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94574382692455"/>
          <c:y val="0.0113443319585052"/>
          <c:w val="0.662248681293479"/>
          <c:h val="0.926094988126484"/>
        </c:manualLayout>
      </c:layout>
      <c:barChart>
        <c:barDir val="bar"/>
        <c:grouping val="clustered"/>
        <c:varyColors val="0"/>
        <c:ser>
          <c:idx val="0"/>
          <c:order val="0"/>
          <c:tx>
            <c:strRef>
              <c:f>Demographics!$P$58</c:f>
              <c:strCache>
                <c:ptCount val="1"/>
                <c:pt idx="0">
                  <c:v>Australia</c:v>
                </c:pt>
              </c:strCache>
            </c:strRef>
          </c:tx>
          <c:invertIfNegative val="0"/>
          <c:cat>
            <c:strRef>
              <c:f>Demographics!$O$59:$O$74</c:f>
              <c:strCache>
                <c:ptCount val="16"/>
                <c:pt idx="0">
                  <c:v>Commercial rights</c:v>
                </c:pt>
                <c:pt idx="1">
                  <c:v>Global social well-being</c:v>
                </c:pt>
                <c:pt idx="2">
                  <c:v>Minority rights</c:v>
                </c:pt>
                <c:pt idx="3">
                  <c:v>Animal welfare</c:v>
                </c:pt>
                <c:pt idx="4">
                  <c:v>Societal economic well-being</c:v>
                </c:pt>
                <c:pt idx="5">
                  <c:v>Global economic well-being</c:v>
                </c:pt>
                <c:pt idx="6">
                  <c:v>Global security</c:v>
                </c:pt>
                <c:pt idx="7">
                  <c:v>Environmental sustainability</c:v>
                </c:pt>
                <c:pt idx="8">
                  <c:v>Societal economic well-being</c:v>
                </c:pt>
                <c:pt idx="9">
                  <c:v>Rights to basic services</c:v>
                </c:pt>
                <c:pt idx="10">
                  <c:v>Worker/employment rights</c:v>
                </c:pt>
                <c:pt idx="11">
                  <c:v>Equality of opportunities</c:v>
                </c:pt>
                <c:pt idx="12">
                  <c:v>Local crime &amp; public safety</c:v>
                </c:pt>
                <c:pt idx="13">
                  <c:v>Individual economic well-being</c:v>
                </c:pt>
                <c:pt idx="14">
                  <c:v>Food &amp; health</c:v>
                </c:pt>
                <c:pt idx="15">
                  <c:v>Civil &amp; personal liberties</c:v>
                </c:pt>
              </c:strCache>
            </c:strRef>
          </c:cat>
          <c:val>
            <c:numRef>
              <c:f>Demographics!$P$59:$P$74</c:f>
              <c:numCache>
                <c:formatCode>0%</c:formatCode>
                <c:ptCount val="16"/>
                <c:pt idx="0">
                  <c:v>0.234395750332005</c:v>
                </c:pt>
                <c:pt idx="1">
                  <c:v>0.381208499335989</c:v>
                </c:pt>
                <c:pt idx="2">
                  <c:v>0.320318725099602</c:v>
                </c:pt>
                <c:pt idx="3">
                  <c:v>0.409628154050465</c:v>
                </c:pt>
                <c:pt idx="4">
                  <c:v>0.454714475431607</c:v>
                </c:pt>
                <c:pt idx="5">
                  <c:v>0.447609561752989</c:v>
                </c:pt>
                <c:pt idx="6">
                  <c:v>0.458565737051793</c:v>
                </c:pt>
                <c:pt idx="7">
                  <c:v>0.531341301460823</c:v>
                </c:pt>
                <c:pt idx="8">
                  <c:v>0.463479415670651</c:v>
                </c:pt>
                <c:pt idx="9">
                  <c:v>0.654249667994689</c:v>
                </c:pt>
                <c:pt idx="10">
                  <c:v>0.546480743691899</c:v>
                </c:pt>
                <c:pt idx="11">
                  <c:v>0.574634794156707</c:v>
                </c:pt>
                <c:pt idx="12">
                  <c:v>0.669123505976095</c:v>
                </c:pt>
                <c:pt idx="13">
                  <c:v>0.561553784860557</c:v>
                </c:pt>
                <c:pt idx="14">
                  <c:v>0.718326693227092</c:v>
                </c:pt>
                <c:pt idx="15">
                  <c:v>0.599734395750332</c:v>
                </c:pt>
              </c:numCache>
            </c:numRef>
          </c:val>
        </c:ser>
        <c:dLbls>
          <c:showLegendKey val="0"/>
          <c:showVal val="0"/>
          <c:showCatName val="0"/>
          <c:showSerName val="0"/>
          <c:showPercent val="0"/>
          <c:showBubbleSize val="0"/>
        </c:dLbls>
        <c:gapWidth val="150"/>
        <c:axId val="2055482968"/>
        <c:axId val="2055486344"/>
      </c:barChart>
      <c:catAx>
        <c:axId val="2055482968"/>
        <c:scaling>
          <c:orientation val="minMax"/>
        </c:scaling>
        <c:delete val="0"/>
        <c:axPos val="l"/>
        <c:majorTickMark val="out"/>
        <c:minorTickMark val="none"/>
        <c:tickLblPos val="nextTo"/>
        <c:txPr>
          <a:bodyPr/>
          <a:lstStyle/>
          <a:p>
            <a:pPr>
              <a:defRPr sz="800">
                <a:latin typeface="Helvetica"/>
                <a:cs typeface="Helvetica"/>
              </a:defRPr>
            </a:pPr>
            <a:endParaRPr lang="en-US"/>
          </a:p>
        </c:txPr>
        <c:crossAx val="2055486344"/>
        <c:crosses val="autoZero"/>
        <c:auto val="1"/>
        <c:lblAlgn val="ctr"/>
        <c:lblOffset val="100"/>
        <c:noMultiLvlLbl val="0"/>
      </c:catAx>
      <c:valAx>
        <c:axId val="2055486344"/>
        <c:scaling>
          <c:orientation val="minMax"/>
          <c:min val="0.2"/>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055482968"/>
        <c:crosses val="autoZero"/>
        <c:crossBetween val="between"/>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98762540716612"/>
          <c:y val="0.0293772241992882"/>
          <c:w val="0.779115852334419"/>
          <c:h val="0.913344839857651"/>
        </c:manualLayout>
      </c:layout>
      <c:barChart>
        <c:barDir val="bar"/>
        <c:grouping val="clustered"/>
        <c:varyColors val="0"/>
        <c:ser>
          <c:idx val="0"/>
          <c:order val="0"/>
          <c:tx>
            <c:strRef>
              <c:f>Sheet1!$AM$21</c:f>
              <c:strCache>
                <c:ptCount val="1"/>
                <c:pt idx="0">
                  <c:v>Australia</c:v>
                </c:pt>
              </c:strCache>
            </c:strRef>
          </c:tx>
          <c:invertIfNegative val="0"/>
          <c:cat>
            <c:strRef>
              <c:f>Sheet1!$AL$22:$AL$37</c:f>
              <c:strCache>
                <c:ptCount val="16"/>
                <c:pt idx="0">
                  <c:v>Animal Welfare</c:v>
                </c:pt>
                <c:pt idx="1">
                  <c:v>Civil and Personal Liberties</c:v>
                </c:pt>
                <c:pt idx="2">
                  <c:v>Commercial Rights</c:v>
                </c:pt>
                <c:pt idx="3">
                  <c:v>Environmental Sustainability</c:v>
                </c:pt>
                <c:pt idx="4">
                  <c:v>Equality of Opportunities</c:v>
                </c:pt>
                <c:pt idx="5">
                  <c:v>Food &amp; Health</c:v>
                </c:pt>
                <c:pt idx="6">
                  <c:v>Global Economic Well-Being</c:v>
                </c:pt>
                <c:pt idx="7">
                  <c:v>Global Security</c:v>
                </c:pt>
                <c:pt idx="8">
                  <c:v>Global Social Well-Being</c:v>
                </c:pt>
                <c:pt idx="9">
                  <c:v>Individual Economic Well-Being</c:v>
                </c:pt>
                <c:pt idx="10">
                  <c:v>Local Crime &amp; Public Safety</c:v>
                </c:pt>
                <c:pt idx="11">
                  <c:v>Minority Rights</c:v>
                </c:pt>
                <c:pt idx="12">
                  <c:v>Rights to Basic Services</c:v>
                </c:pt>
                <c:pt idx="13">
                  <c:v>Societal Economic Well-Being</c:v>
                </c:pt>
                <c:pt idx="14">
                  <c:v>Societal Social Well-Being</c:v>
                </c:pt>
                <c:pt idx="15">
                  <c:v>Worker/Employment Rights</c:v>
                </c:pt>
              </c:strCache>
            </c:strRef>
          </c:cat>
          <c:val>
            <c:numRef>
              <c:f>Sheet1!$AM$22:$AM$37</c:f>
              <c:numCache>
                <c:formatCode>0%</c:formatCode>
                <c:ptCount val="16"/>
                <c:pt idx="0">
                  <c:v>0.013</c:v>
                </c:pt>
                <c:pt idx="1">
                  <c:v>-0.063</c:v>
                </c:pt>
                <c:pt idx="2">
                  <c:v>-0.075</c:v>
                </c:pt>
                <c:pt idx="3">
                  <c:v>0.065</c:v>
                </c:pt>
                <c:pt idx="4">
                  <c:v>-0.007</c:v>
                </c:pt>
                <c:pt idx="5">
                  <c:v>0.0729999999999999</c:v>
                </c:pt>
                <c:pt idx="6">
                  <c:v>-0.002</c:v>
                </c:pt>
                <c:pt idx="7">
                  <c:v>-0.004</c:v>
                </c:pt>
                <c:pt idx="8">
                  <c:v>0.01</c:v>
                </c:pt>
                <c:pt idx="9">
                  <c:v>-0.049</c:v>
                </c:pt>
                <c:pt idx="10">
                  <c:v>0.062</c:v>
                </c:pt>
                <c:pt idx="11">
                  <c:v>-0.078</c:v>
                </c:pt>
                <c:pt idx="12">
                  <c:v>0.111</c:v>
                </c:pt>
                <c:pt idx="13">
                  <c:v>-0.045</c:v>
                </c:pt>
                <c:pt idx="14">
                  <c:v>0.021</c:v>
                </c:pt>
                <c:pt idx="15">
                  <c:v>-0.007</c:v>
                </c:pt>
              </c:numCache>
            </c:numRef>
          </c:val>
        </c:ser>
        <c:ser>
          <c:idx val="1"/>
          <c:order val="1"/>
          <c:tx>
            <c:strRef>
              <c:f>Sheet1!$AN$21</c:f>
              <c:strCache>
                <c:ptCount val="1"/>
                <c:pt idx="0">
                  <c:v>Germany</c:v>
                </c:pt>
              </c:strCache>
            </c:strRef>
          </c:tx>
          <c:spPr>
            <a:solidFill>
              <a:srgbClr val="000090"/>
            </a:solidFill>
          </c:spPr>
          <c:invertIfNegative val="0"/>
          <c:cat>
            <c:strRef>
              <c:f>Sheet1!$AL$22:$AL$37</c:f>
              <c:strCache>
                <c:ptCount val="16"/>
                <c:pt idx="0">
                  <c:v>Animal Welfare</c:v>
                </c:pt>
                <c:pt idx="1">
                  <c:v>Civil and Personal Liberties</c:v>
                </c:pt>
                <c:pt idx="2">
                  <c:v>Commercial Rights</c:v>
                </c:pt>
                <c:pt idx="3">
                  <c:v>Environmental Sustainability</c:v>
                </c:pt>
                <c:pt idx="4">
                  <c:v>Equality of Opportunities</c:v>
                </c:pt>
                <c:pt idx="5">
                  <c:v>Food &amp; Health</c:v>
                </c:pt>
                <c:pt idx="6">
                  <c:v>Global Economic Well-Being</c:v>
                </c:pt>
                <c:pt idx="7">
                  <c:v>Global Security</c:v>
                </c:pt>
                <c:pt idx="8">
                  <c:v>Global Social Well-Being</c:v>
                </c:pt>
                <c:pt idx="9">
                  <c:v>Individual Economic Well-Being</c:v>
                </c:pt>
                <c:pt idx="10">
                  <c:v>Local Crime &amp; Public Safety</c:v>
                </c:pt>
                <c:pt idx="11">
                  <c:v>Minority Rights</c:v>
                </c:pt>
                <c:pt idx="12">
                  <c:v>Rights to Basic Services</c:v>
                </c:pt>
                <c:pt idx="13">
                  <c:v>Societal Economic Well-Being</c:v>
                </c:pt>
                <c:pt idx="14">
                  <c:v>Societal Social Well-Being</c:v>
                </c:pt>
                <c:pt idx="15">
                  <c:v>Worker/Employment Rights</c:v>
                </c:pt>
              </c:strCache>
            </c:strRef>
          </c:cat>
          <c:val>
            <c:numRef>
              <c:f>Sheet1!$AN$22:$AN$37</c:f>
              <c:numCache>
                <c:formatCode>0%</c:formatCode>
                <c:ptCount val="16"/>
                <c:pt idx="0">
                  <c:v>0.055</c:v>
                </c:pt>
                <c:pt idx="1">
                  <c:v>-0.017</c:v>
                </c:pt>
                <c:pt idx="2">
                  <c:v>-0.019</c:v>
                </c:pt>
                <c:pt idx="3">
                  <c:v>0.048</c:v>
                </c:pt>
                <c:pt idx="4">
                  <c:v>0.0</c:v>
                </c:pt>
                <c:pt idx="5">
                  <c:v>-0.0679999999999999</c:v>
                </c:pt>
                <c:pt idx="6">
                  <c:v>-0.045</c:v>
                </c:pt>
                <c:pt idx="7">
                  <c:v>0.053</c:v>
                </c:pt>
                <c:pt idx="8">
                  <c:v>0.079</c:v>
                </c:pt>
                <c:pt idx="9">
                  <c:v>-0.137</c:v>
                </c:pt>
                <c:pt idx="10">
                  <c:v>-0.047</c:v>
                </c:pt>
                <c:pt idx="11">
                  <c:v>0.031</c:v>
                </c:pt>
                <c:pt idx="12">
                  <c:v>0.0689999999999999</c:v>
                </c:pt>
                <c:pt idx="13">
                  <c:v>-0.05</c:v>
                </c:pt>
                <c:pt idx="14">
                  <c:v>0.079</c:v>
                </c:pt>
                <c:pt idx="15">
                  <c:v>-0.029</c:v>
                </c:pt>
              </c:numCache>
            </c:numRef>
          </c:val>
        </c:ser>
        <c:ser>
          <c:idx val="2"/>
          <c:order val="2"/>
          <c:tx>
            <c:strRef>
              <c:f>Sheet1!$AO$21</c:f>
              <c:strCache>
                <c:ptCount val="1"/>
                <c:pt idx="0">
                  <c:v>UK</c:v>
                </c:pt>
              </c:strCache>
            </c:strRef>
          </c:tx>
          <c:invertIfNegative val="0"/>
          <c:cat>
            <c:strRef>
              <c:f>Sheet1!$AL$22:$AL$37</c:f>
              <c:strCache>
                <c:ptCount val="16"/>
                <c:pt idx="0">
                  <c:v>Animal Welfare</c:v>
                </c:pt>
                <c:pt idx="1">
                  <c:v>Civil and Personal Liberties</c:v>
                </c:pt>
                <c:pt idx="2">
                  <c:v>Commercial Rights</c:v>
                </c:pt>
                <c:pt idx="3">
                  <c:v>Environmental Sustainability</c:v>
                </c:pt>
                <c:pt idx="4">
                  <c:v>Equality of Opportunities</c:v>
                </c:pt>
                <c:pt idx="5">
                  <c:v>Food &amp; Health</c:v>
                </c:pt>
                <c:pt idx="6">
                  <c:v>Global Economic Well-Being</c:v>
                </c:pt>
                <c:pt idx="7">
                  <c:v>Global Security</c:v>
                </c:pt>
                <c:pt idx="8">
                  <c:v>Global Social Well-Being</c:v>
                </c:pt>
                <c:pt idx="9">
                  <c:v>Individual Economic Well-Being</c:v>
                </c:pt>
                <c:pt idx="10">
                  <c:v>Local Crime &amp; Public Safety</c:v>
                </c:pt>
                <c:pt idx="11">
                  <c:v>Minority Rights</c:v>
                </c:pt>
                <c:pt idx="12">
                  <c:v>Rights to Basic Services</c:v>
                </c:pt>
                <c:pt idx="13">
                  <c:v>Societal Economic Well-Being</c:v>
                </c:pt>
                <c:pt idx="14">
                  <c:v>Societal Social Well-Being</c:v>
                </c:pt>
                <c:pt idx="15">
                  <c:v>Worker/Employment Rights</c:v>
                </c:pt>
              </c:strCache>
            </c:strRef>
          </c:cat>
          <c:val>
            <c:numRef>
              <c:f>Sheet1!$AO$22:$AO$37</c:f>
              <c:numCache>
                <c:formatCode>0%</c:formatCode>
                <c:ptCount val="16"/>
                <c:pt idx="0">
                  <c:v>-0.003</c:v>
                </c:pt>
                <c:pt idx="1">
                  <c:v>-0.0699999999999999</c:v>
                </c:pt>
                <c:pt idx="2">
                  <c:v>-0.032</c:v>
                </c:pt>
                <c:pt idx="3">
                  <c:v>0.014</c:v>
                </c:pt>
                <c:pt idx="4">
                  <c:v>-0.032</c:v>
                </c:pt>
                <c:pt idx="5">
                  <c:v>-0.005</c:v>
                </c:pt>
                <c:pt idx="6">
                  <c:v>0.017</c:v>
                </c:pt>
                <c:pt idx="7">
                  <c:v>0.02</c:v>
                </c:pt>
                <c:pt idx="8">
                  <c:v>0.07</c:v>
                </c:pt>
                <c:pt idx="9">
                  <c:v>-0.042</c:v>
                </c:pt>
                <c:pt idx="10">
                  <c:v>0.025</c:v>
                </c:pt>
                <c:pt idx="11">
                  <c:v>-0.028</c:v>
                </c:pt>
                <c:pt idx="12">
                  <c:v>0.043</c:v>
                </c:pt>
                <c:pt idx="13">
                  <c:v>0.003</c:v>
                </c:pt>
                <c:pt idx="14">
                  <c:v>0.056</c:v>
                </c:pt>
                <c:pt idx="15">
                  <c:v>-0.035</c:v>
                </c:pt>
              </c:numCache>
            </c:numRef>
          </c:val>
        </c:ser>
        <c:dLbls>
          <c:showLegendKey val="0"/>
          <c:showVal val="0"/>
          <c:showCatName val="0"/>
          <c:showSerName val="0"/>
          <c:showPercent val="0"/>
          <c:showBubbleSize val="0"/>
        </c:dLbls>
        <c:gapWidth val="150"/>
        <c:axId val="2114067144"/>
        <c:axId val="-2121922376"/>
      </c:barChart>
      <c:catAx>
        <c:axId val="2114067144"/>
        <c:scaling>
          <c:orientation val="maxMin"/>
        </c:scaling>
        <c:delete val="0"/>
        <c:axPos val="l"/>
        <c:majorTickMark val="out"/>
        <c:minorTickMark val="out"/>
        <c:tickLblPos val="low"/>
        <c:crossAx val="-2121922376"/>
        <c:crosses val="autoZero"/>
        <c:auto val="1"/>
        <c:lblAlgn val="ctr"/>
        <c:lblOffset val="100"/>
        <c:noMultiLvlLbl val="0"/>
      </c:catAx>
      <c:valAx>
        <c:axId val="-2121922376"/>
        <c:scaling>
          <c:orientation val="minMax"/>
        </c:scaling>
        <c:delete val="0"/>
        <c:axPos val="b"/>
        <c:majorGridlines/>
        <c:numFmt formatCode="0%" sourceLinked="1"/>
        <c:majorTickMark val="out"/>
        <c:minorTickMark val="none"/>
        <c:tickLblPos val="nextTo"/>
        <c:crossAx val="2114067144"/>
        <c:crosses val="max"/>
        <c:crossBetween val="between"/>
      </c:valAx>
    </c:plotArea>
    <c:legend>
      <c:legendPos val="r"/>
      <c:layout>
        <c:manualLayout>
          <c:xMode val="edge"/>
          <c:yMode val="edge"/>
          <c:x val="0.867980627421572"/>
          <c:y val="0.431925351114211"/>
          <c:w val="0.0960382452193475"/>
          <c:h val="0.21482861803181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('Basic Demographics'!$D$7:$D$10,'Basic Demographics'!$D$13)</c:f>
              <c:strCache>
                <c:ptCount val="5"/>
                <c:pt idx="0">
                  <c:v>Health </c:v>
                </c:pt>
                <c:pt idx="1">
                  <c:v>Job </c:v>
                </c:pt>
                <c:pt idx="2">
                  <c:v>Home life </c:v>
                </c:pt>
                <c:pt idx="3">
                  <c:v>Political Situation </c:v>
                </c:pt>
                <c:pt idx="4">
                  <c:v>Overall </c:v>
                </c:pt>
              </c:strCache>
            </c:strRef>
          </c:cat>
          <c:val>
            <c:numRef>
              <c:f>('Basic Demographics'!$E$7:$E$10,'Basic Demographics'!$E$13)</c:f>
              <c:numCache>
                <c:formatCode>0.00</c:formatCode>
                <c:ptCount val="5"/>
                <c:pt idx="0">
                  <c:v>2.15</c:v>
                </c:pt>
                <c:pt idx="1">
                  <c:v>1.62</c:v>
                </c:pt>
                <c:pt idx="2">
                  <c:v>1.95</c:v>
                </c:pt>
                <c:pt idx="3">
                  <c:v>2.87</c:v>
                </c:pt>
                <c:pt idx="4">
                  <c:v>2.27</c:v>
                </c:pt>
              </c:numCache>
            </c:numRef>
          </c:val>
        </c:ser>
        <c:dLbls>
          <c:showLegendKey val="0"/>
          <c:showVal val="0"/>
          <c:showCatName val="0"/>
          <c:showSerName val="0"/>
          <c:showPercent val="0"/>
          <c:showBubbleSize val="0"/>
        </c:dLbls>
        <c:gapWidth val="150"/>
        <c:axId val="-2140617784"/>
        <c:axId val="-2140614840"/>
      </c:barChart>
      <c:catAx>
        <c:axId val="-2140617784"/>
        <c:scaling>
          <c:orientation val="minMax"/>
        </c:scaling>
        <c:delete val="0"/>
        <c:axPos val="l"/>
        <c:majorTickMark val="out"/>
        <c:minorTickMark val="none"/>
        <c:tickLblPos val="nextTo"/>
        <c:crossAx val="-2140614840"/>
        <c:crosses val="autoZero"/>
        <c:auto val="1"/>
        <c:lblAlgn val="ctr"/>
        <c:lblOffset val="100"/>
        <c:noMultiLvlLbl val="0"/>
      </c:catAx>
      <c:valAx>
        <c:axId val="-2140614840"/>
        <c:scaling>
          <c:orientation val="minMax"/>
          <c:max val="3.0"/>
        </c:scaling>
        <c:delete val="0"/>
        <c:axPos val="b"/>
        <c:majorGridlines/>
        <c:numFmt formatCode="0.00" sourceLinked="1"/>
        <c:majorTickMark val="out"/>
        <c:minorTickMark val="none"/>
        <c:tickLblPos val="nextTo"/>
        <c:crossAx val="-2140617784"/>
        <c:crosses val="autoZero"/>
        <c:crossBetween val="between"/>
        <c:majorUnit val="1.0"/>
      </c:valAx>
    </c:plotArea>
    <c:plotVisOnly val="1"/>
    <c:dispBlanksAs val="gap"/>
    <c:showDLblsOverMax val="0"/>
  </c:chart>
  <c:txPr>
    <a:bodyPr/>
    <a:lstStyle/>
    <a:p>
      <a:pPr>
        <a:defRPr>
          <a:latin typeface="Helvetica"/>
          <a:cs typeface="Helvetica"/>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187297221923"/>
          <c:y val="0.0113443319585052"/>
          <c:w val="0.772713234306726"/>
          <c:h val="0.938793400824897"/>
        </c:manualLayout>
      </c:layout>
      <c:barChart>
        <c:barDir val="bar"/>
        <c:grouping val="clustered"/>
        <c:varyColors val="0"/>
        <c:ser>
          <c:idx val="0"/>
          <c:order val="0"/>
          <c:tx>
            <c:strRef>
              <c:f>'Demographic Breakdowns'!$B$2</c:f>
              <c:strCache>
                <c:ptCount val="1"/>
                <c:pt idx="0">
                  <c:v>Female</c:v>
                </c:pt>
              </c:strCache>
            </c:strRef>
          </c:tx>
          <c:invertIfNegative val="0"/>
          <c:cat>
            <c:strRef>
              <c:f>'Demographic Breakdowns'!$A$3:$A$18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Breakdowns'!$B$3:$B$18</c:f>
              <c:numCache>
                <c:formatCode>0%</c:formatCode>
                <c:ptCount val="16"/>
                <c:pt idx="0">
                  <c:v>0.6533</c:v>
                </c:pt>
                <c:pt idx="1">
                  <c:v>0.663</c:v>
                </c:pt>
                <c:pt idx="2">
                  <c:v>0.6126</c:v>
                </c:pt>
                <c:pt idx="3">
                  <c:v>0.6206</c:v>
                </c:pt>
                <c:pt idx="4">
                  <c:v>0.5742</c:v>
                </c:pt>
                <c:pt idx="5">
                  <c:v>0.5631</c:v>
                </c:pt>
                <c:pt idx="6">
                  <c:v>0.5607</c:v>
                </c:pt>
                <c:pt idx="7">
                  <c:v>0.497</c:v>
                </c:pt>
                <c:pt idx="8">
                  <c:v>0.481</c:v>
                </c:pt>
                <c:pt idx="9">
                  <c:v>0.4559</c:v>
                </c:pt>
                <c:pt idx="10">
                  <c:v>0.4392</c:v>
                </c:pt>
                <c:pt idx="11">
                  <c:v>0.4239</c:v>
                </c:pt>
                <c:pt idx="12">
                  <c:v>0.4474</c:v>
                </c:pt>
                <c:pt idx="13">
                  <c:v>0.3825</c:v>
                </c:pt>
                <c:pt idx="14">
                  <c:v>0.3572</c:v>
                </c:pt>
                <c:pt idx="15">
                  <c:v>0.2684</c:v>
                </c:pt>
              </c:numCache>
            </c:numRef>
          </c:val>
        </c:ser>
        <c:ser>
          <c:idx val="1"/>
          <c:order val="1"/>
          <c:tx>
            <c:strRef>
              <c:f>'Demographic Breakdowns'!$C$2</c:f>
              <c:strCache>
                <c:ptCount val="1"/>
                <c:pt idx="0">
                  <c:v>Male</c:v>
                </c:pt>
              </c:strCache>
            </c:strRef>
          </c:tx>
          <c:spPr>
            <a:solidFill>
              <a:schemeClr val="accent3">
                <a:lumMod val="60000"/>
                <a:lumOff val="40000"/>
              </a:schemeClr>
            </a:solidFill>
          </c:spPr>
          <c:invertIfNegative val="0"/>
          <c:cat>
            <c:strRef>
              <c:f>'Demographic Breakdowns'!$A$3:$A$18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Breakdowns'!$C$3:$C$18</c:f>
              <c:numCache>
                <c:formatCode>0%</c:formatCode>
                <c:ptCount val="16"/>
                <c:pt idx="0">
                  <c:v>0.6722</c:v>
                </c:pt>
                <c:pt idx="1">
                  <c:v>0.6341</c:v>
                </c:pt>
                <c:pt idx="2">
                  <c:v>0.6057</c:v>
                </c:pt>
                <c:pt idx="3">
                  <c:v>0.5952</c:v>
                </c:pt>
                <c:pt idx="4">
                  <c:v>0.5871</c:v>
                </c:pt>
                <c:pt idx="5">
                  <c:v>0.5561</c:v>
                </c:pt>
                <c:pt idx="6">
                  <c:v>0.5423</c:v>
                </c:pt>
                <c:pt idx="7">
                  <c:v>0.5108</c:v>
                </c:pt>
                <c:pt idx="8">
                  <c:v>0.4617</c:v>
                </c:pt>
                <c:pt idx="9">
                  <c:v>0.455</c:v>
                </c:pt>
                <c:pt idx="10">
                  <c:v>0.4492</c:v>
                </c:pt>
                <c:pt idx="11">
                  <c:v>0.4364</c:v>
                </c:pt>
                <c:pt idx="12">
                  <c:v>0.3626</c:v>
                </c:pt>
                <c:pt idx="13">
                  <c:v>0.4087</c:v>
                </c:pt>
                <c:pt idx="14">
                  <c:v>0.3809</c:v>
                </c:pt>
                <c:pt idx="15">
                  <c:v>0.3407</c:v>
                </c:pt>
              </c:numCache>
            </c:numRef>
          </c:val>
        </c:ser>
        <c:dLbls>
          <c:showLegendKey val="0"/>
          <c:showVal val="0"/>
          <c:showCatName val="0"/>
          <c:showSerName val="0"/>
          <c:showPercent val="0"/>
          <c:showBubbleSize val="0"/>
        </c:dLbls>
        <c:gapWidth val="150"/>
        <c:axId val="-2119121240"/>
        <c:axId val="-2119131544"/>
      </c:barChart>
      <c:catAx>
        <c:axId val="-2119121240"/>
        <c:scaling>
          <c:orientation val="maxMin"/>
        </c:scaling>
        <c:delete val="0"/>
        <c:axPos val="l"/>
        <c:majorTickMark val="out"/>
        <c:minorTickMark val="none"/>
        <c:tickLblPos val="nextTo"/>
        <c:txPr>
          <a:bodyPr/>
          <a:lstStyle/>
          <a:p>
            <a:pPr>
              <a:defRPr sz="800">
                <a:latin typeface="Helvetica"/>
                <a:cs typeface="Helvetica"/>
              </a:defRPr>
            </a:pPr>
            <a:endParaRPr lang="en-US"/>
          </a:p>
        </c:txPr>
        <c:crossAx val="-2119131544"/>
        <c:crosses val="autoZero"/>
        <c:auto val="1"/>
        <c:lblAlgn val="ctr"/>
        <c:lblOffset val="100"/>
        <c:noMultiLvlLbl val="0"/>
      </c:catAx>
      <c:valAx>
        <c:axId val="-2119131544"/>
        <c:scaling>
          <c:orientation val="minMax"/>
          <c:min val="0.2"/>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119121240"/>
        <c:crosses val="max"/>
        <c:crossBetween val="between"/>
        <c:majorUnit val="0.1"/>
      </c:valAx>
    </c:plotArea>
    <c:legend>
      <c:legendPos val="r"/>
      <c:layout>
        <c:manualLayout>
          <c:xMode val="edge"/>
          <c:yMode val="edge"/>
          <c:x val="0.78925160180549"/>
          <c:y val="0.685888928763261"/>
          <c:w val="0.149657236960537"/>
          <c:h val="0.110141694754644"/>
        </c:manualLayout>
      </c:layout>
      <c:overlay val="0"/>
      <c:spPr>
        <a:solidFill>
          <a:schemeClr val="bg1"/>
        </a:solidFill>
      </c:spPr>
      <c:txPr>
        <a:bodyPr/>
        <a:lstStyle/>
        <a:p>
          <a:pPr>
            <a:defRPr sz="800">
              <a:latin typeface="Helvetica"/>
              <a:cs typeface="Helvetica"/>
            </a:defRPr>
          </a:pPr>
          <a:endParaRPr lang="en-US"/>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12521885230053"/>
          <c:y val="0.0254600674915635"/>
          <c:w val="0.518079300206018"/>
          <c:h val="0.924677665291838"/>
        </c:manualLayout>
      </c:layout>
      <c:barChart>
        <c:barDir val="bar"/>
        <c:grouping val="clustered"/>
        <c:varyColors val="0"/>
        <c:ser>
          <c:idx val="0"/>
          <c:order val="0"/>
          <c:tx>
            <c:strRef>
              <c:f>Sheet1!$D$1</c:f>
              <c:strCache>
                <c:ptCount val="1"/>
                <c:pt idx="0">
                  <c:v>Age</c:v>
                </c:pt>
              </c:strCache>
            </c:strRef>
          </c:tx>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5"/>
            <c:invertIfNegative val="0"/>
            <c:bubble3D val="0"/>
          </c:dPt>
          <c:dPt>
            <c:idx val="6"/>
            <c:invertIfNegative val="0"/>
            <c:bubble3D val="0"/>
            <c:spPr>
              <a:solidFill>
                <a:srgbClr val="FF0000"/>
              </a:solidFill>
            </c:spPr>
          </c:dPt>
          <c:dPt>
            <c:idx val="7"/>
            <c:invertIfNegative val="0"/>
            <c:bubble3D val="0"/>
          </c:dPt>
          <c:dPt>
            <c:idx val="8"/>
            <c:invertIfNegative val="0"/>
            <c:bubble3D val="0"/>
            <c:spPr>
              <a:solidFill>
                <a:srgbClr val="FF0000"/>
              </a:solidFill>
            </c:spPr>
          </c:dPt>
          <c:dPt>
            <c:idx val="9"/>
            <c:invertIfNegative val="0"/>
            <c:bubble3D val="0"/>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Pt>
            <c:idx val="13"/>
            <c:invertIfNegative val="0"/>
            <c:bubble3D val="0"/>
            <c:spPr>
              <a:solidFill>
                <a:srgbClr val="FF0000"/>
              </a:solidFill>
            </c:spPr>
          </c:dPt>
          <c:dPt>
            <c:idx val="14"/>
            <c:invertIfNegative val="0"/>
            <c:bubble3D val="0"/>
            <c:spPr>
              <a:solidFill>
                <a:srgbClr val="FF0000"/>
              </a:solidFill>
            </c:spPr>
          </c:dPt>
          <c:cat>
            <c:strRef>
              <c:f>Sheet1!$A$2:$A$17</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Sheet1!$D$2:$D$17</c:f>
              <c:numCache>
                <c:formatCode>0.00</c:formatCode>
                <c:ptCount val="16"/>
                <c:pt idx="0">
                  <c:v>0.168840771361493</c:v>
                </c:pt>
                <c:pt idx="1">
                  <c:v>0.158966009496633</c:v>
                </c:pt>
                <c:pt idx="2">
                  <c:v>0.13373445581259</c:v>
                </c:pt>
                <c:pt idx="3">
                  <c:v>0.121407741121106</c:v>
                </c:pt>
                <c:pt idx="4">
                  <c:v>0.0571538813152767</c:v>
                </c:pt>
                <c:pt idx="5">
                  <c:v>0.00677822272741396</c:v>
                </c:pt>
                <c:pt idx="6">
                  <c:v>0.0697159481391036</c:v>
                </c:pt>
                <c:pt idx="7">
                  <c:v>-0.0062125655655756</c:v>
                </c:pt>
                <c:pt idx="8">
                  <c:v>-0.0605616284857833</c:v>
                </c:pt>
                <c:pt idx="9">
                  <c:v>-0.0355977479367439</c:v>
                </c:pt>
                <c:pt idx="10">
                  <c:v>-0.0893742593611816</c:v>
                </c:pt>
                <c:pt idx="11">
                  <c:v>-0.117296259755945</c:v>
                </c:pt>
                <c:pt idx="12">
                  <c:v>-0.105277426333479</c:v>
                </c:pt>
                <c:pt idx="13">
                  <c:v>-0.0586753812151893</c:v>
                </c:pt>
                <c:pt idx="14">
                  <c:v>-0.21797005254443</c:v>
                </c:pt>
                <c:pt idx="15">
                  <c:v>-0.0371549167006855</c:v>
                </c:pt>
              </c:numCache>
            </c:numRef>
          </c:val>
        </c:ser>
        <c:dLbls>
          <c:showLegendKey val="0"/>
          <c:showVal val="0"/>
          <c:showCatName val="0"/>
          <c:showSerName val="0"/>
          <c:showPercent val="0"/>
          <c:showBubbleSize val="0"/>
        </c:dLbls>
        <c:gapWidth val="150"/>
        <c:axId val="-2119038984"/>
        <c:axId val="-2118635192"/>
      </c:barChart>
      <c:catAx>
        <c:axId val="-2119038984"/>
        <c:scaling>
          <c:orientation val="maxMin"/>
        </c:scaling>
        <c:delete val="0"/>
        <c:axPos val="l"/>
        <c:numFmt formatCode="General" sourceLinked="1"/>
        <c:majorTickMark val="out"/>
        <c:minorTickMark val="none"/>
        <c:tickLblPos val="low"/>
        <c:txPr>
          <a:bodyPr/>
          <a:lstStyle/>
          <a:p>
            <a:pPr>
              <a:defRPr sz="800">
                <a:latin typeface="Helvetica"/>
                <a:cs typeface="Helvetica"/>
              </a:defRPr>
            </a:pPr>
            <a:endParaRPr lang="en-US"/>
          </a:p>
        </c:txPr>
        <c:crossAx val="-2118635192"/>
        <c:crosses val="autoZero"/>
        <c:auto val="1"/>
        <c:lblAlgn val="ctr"/>
        <c:lblOffset val="100"/>
        <c:noMultiLvlLbl val="0"/>
      </c:catAx>
      <c:valAx>
        <c:axId val="-2118635192"/>
        <c:scaling>
          <c:orientation val="minMax"/>
          <c:max val="0.2"/>
          <c:min val="-0.2"/>
        </c:scaling>
        <c:delete val="0"/>
        <c:axPos val="b"/>
        <c:majorGridlines/>
        <c:numFmt formatCode="#,##0.00" sourceLinked="0"/>
        <c:majorTickMark val="out"/>
        <c:minorTickMark val="none"/>
        <c:tickLblPos val="nextTo"/>
        <c:txPr>
          <a:bodyPr/>
          <a:lstStyle/>
          <a:p>
            <a:pPr>
              <a:defRPr sz="800">
                <a:latin typeface="Helvetica"/>
                <a:cs typeface="Helvetica"/>
              </a:defRPr>
            </a:pPr>
            <a:endParaRPr lang="en-US"/>
          </a:p>
        </c:txPr>
        <c:crossAx val="-2119038984"/>
        <c:crosses val="max"/>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187297221923"/>
          <c:y val="0.0113443319585052"/>
          <c:w val="0.767917394045181"/>
          <c:h val="0.938793400824897"/>
        </c:manualLayout>
      </c:layout>
      <c:barChart>
        <c:barDir val="bar"/>
        <c:grouping val="clustered"/>
        <c:varyColors val="0"/>
        <c:ser>
          <c:idx val="0"/>
          <c:order val="0"/>
          <c:tx>
            <c:strRef>
              <c:f>'Demographic Breakdowns'!$B$87</c:f>
              <c:strCache>
                <c:ptCount val="1"/>
                <c:pt idx="0">
                  <c:v>High School or Less</c:v>
                </c:pt>
              </c:strCache>
            </c:strRef>
          </c:tx>
          <c:invertIfNegative val="0"/>
          <c:cat>
            <c:strRef>
              <c:f>'Demographic Breakdowns'!$A$88:$A$103</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Breakdowns'!$B$88:$B$103</c:f>
              <c:numCache>
                <c:formatCode>0%</c:formatCode>
                <c:ptCount val="16"/>
                <c:pt idx="0">
                  <c:v>0.6306</c:v>
                </c:pt>
                <c:pt idx="1">
                  <c:v>0.6456</c:v>
                </c:pt>
                <c:pt idx="2">
                  <c:v>0.5933</c:v>
                </c:pt>
                <c:pt idx="3">
                  <c:v>0.6379</c:v>
                </c:pt>
                <c:pt idx="4">
                  <c:v>0.5827</c:v>
                </c:pt>
                <c:pt idx="5">
                  <c:v>0.5815</c:v>
                </c:pt>
                <c:pt idx="6">
                  <c:v>0.5215</c:v>
                </c:pt>
                <c:pt idx="7">
                  <c:v>0.4874</c:v>
                </c:pt>
                <c:pt idx="8">
                  <c:v>0.4623</c:v>
                </c:pt>
                <c:pt idx="9">
                  <c:v>0.4491</c:v>
                </c:pt>
                <c:pt idx="10">
                  <c:v>0.4378</c:v>
                </c:pt>
                <c:pt idx="11">
                  <c:v>0.4185</c:v>
                </c:pt>
                <c:pt idx="12">
                  <c:v>0.4601</c:v>
                </c:pt>
                <c:pt idx="13">
                  <c:v>0.3896</c:v>
                </c:pt>
                <c:pt idx="14">
                  <c:v>0.3683</c:v>
                </c:pt>
                <c:pt idx="15">
                  <c:v>0.3337</c:v>
                </c:pt>
              </c:numCache>
            </c:numRef>
          </c:val>
        </c:ser>
        <c:ser>
          <c:idx val="2"/>
          <c:order val="1"/>
          <c:tx>
            <c:strRef>
              <c:f>'Demographic Breakdowns'!$D$87</c:f>
              <c:strCache>
                <c:ptCount val="1"/>
                <c:pt idx="0">
                  <c:v>University Graduate</c:v>
                </c:pt>
              </c:strCache>
            </c:strRef>
          </c:tx>
          <c:invertIfNegative val="0"/>
          <c:cat>
            <c:strRef>
              <c:f>'Demographic Breakdowns'!$A$88:$A$103</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Breakdowns'!$D$88:$D$103</c:f>
              <c:numCache>
                <c:formatCode>0%</c:formatCode>
                <c:ptCount val="16"/>
                <c:pt idx="0">
                  <c:v>0.6743</c:v>
                </c:pt>
                <c:pt idx="1">
                  <c:v>0.6488</c:v>
                </c:pt>
                <c:pt idx="2">
                  <c:v>0.6163</c:v>
                </c:pt>
                <c:pt idx="3">
                  <c:v>0.5814</c:v>
                </c:pt>
                <c:pt idx="4">
                  <c:v>0.5817</c:v>
                </c:pt>
                <c:pt idx="5">
                  <c:v>0.5364</c:v>
                </c:pt>
                <c:pt idx="6">
                  <c:v>0.5535</c:v>
                </c:pt>
                <c:pt idx="7">
                  <c:v>0.5242</c:v>
                </c:pt>
                <c:pt idx="8">
                  <c:v>0.4775</c:v>
                </c:pt>
                <c:pt idx="9">
                  <c:v>0.459</c:v>
                </c:pt>
                <c:pt idx="10">
                  <c:v>0.4559</c:v>
                </c:pt>
                <c:pt idx="11">
                  <c:v>0.4466</c:v>
                </c:pt>
                <c:pt idx="12">
                  <c:v>0.3727</c:v>
                </c:pt>
                <c:pt idx="13">
                  <c:v>0.3965</c:v>
                </c:pt>
                <c:pt idx="14">
                  <c:v>0.3778</c:v>
                </c:pt>
                <c:pt idx="15">
                  <c:v>0.296</c:v>
                </c:pt>
              </c:numCache>
            </c:numRef>
          </c:val>
        </c:ser>
        <c:dLbls>
          <c:showLegendKey val="0"/>
          <c:showVal val="0"/>
          <c:showCatName val="0"/>
          <c:showSerName val="0"/>
          <c:showPercent val="0"/>
          <c:showBubbleSize val="0"/>
        </c:dLbls>
        <c:gapWidth val="150"/>
        <c:axId val="2078948344"/>
        <c:axId val="-2143857640"/>
      </c:barChart>
      <c:catAx>
        <c:axId val="2078948344"/>
        <c:scaling>
          <c:orientation val="maxMin"/>
        </c:scaling>
        <c:delete val="0"/>
        <c:axPos val="l"/>
        <c:majorTickMark val="out"/>
        <c:minorTickMark val="none"/>
        <c:tickLblPos val="nextTo"/>
        <c:txPr>
          <a:bodyPr/>
          <a:lstStyle/>
          <a:p>
            <a:pPr>
              <a:defRPr sz="800">
                <a:latin typeface="Helvetica"/>
                <a:cs typeface="Helvetica"/>
              </a:defRPr>
            </a:pPr>
            <a:endParaRPr lang="en-US"/>
          </a:p>
        </c:txPr>
        <c:crossAx val="-2143857640"/>
        <c:crosses val="autoZero"/>
        <c:auto val="1"/>
        <c:lblAlgn val="ctr"/>
        <c:lblOffset val="100"/>
        <c:noMultiLvlLbl val="0"/>
      </c:catAx>
      <c:valAx>
        <c:axId val="-2143857640"/>
        <c:scaling>
          <c:orientation val="minMax"/>
          <c:min val="0.2"/>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078948344"/>
        <c:crosses val="max"/>
        <c:crossBetween val="between"/>
        <c:majorUnit val="0.1"/>
      </c:valAx>
    </c:plotArea>
    <c:legend>
      <c:legendPos val="r"/>
      <c:layout>
        <c:manualLayout>
          <c:xMode val="edge"/>
          <c:yMode val="edge"/>
          <c:x val="0.730670552167013"/>
          <c:y val="0.776415363237966"/>
          <c:w val="0.26585530745998"/>
          <c:h val="0.136309366872127"/>
        </c:manualLayout>
      </c:layout>
      <c:overlay val="0"/>
      <c:spPr>
        <a:solidFill>
          <a:schemeClr val="bg1"/>
        </a:solidFill>
      </c:spPr>
      <c:txPr>
        <a:bodyPr/>
        <a:lstStyle/>
        <a:p>
          <a:pPr>
            <a:defRPr sz="800">
              <a:latin typeface="Helvetica"/>
              <a:cs typeface="Helvetica"/>
            </a:defRPr>
          </a:pPr>
          <a:endParaRPr lang="en-US"/>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3"/>
          <c:order val="0"/>
          <c:tx>
            <c:strRef>
              <c:f>Sheet1!$E$1</c:f>
              <c:strCache>
                <c:ptCount val="1"/>
                <c:pt idx="0">
                  <c:v>Income</c:v>
                </c:pt>
              </c:strCache>
            </c:strRef>
          </c:tx>
          <c:spPr>
            <a:solidFill>
              <a:schemeClr val="tx2">
                <a:lumMod val="60000"/>
                <a:lumOff val="40000"/>
              </a:schemeClr>
            </a:solidFill>
          </c:spPr>
          <c:invertIfNegative val="0"/>
          <c:dPt>
            <c:idx val="0"/>
            <c:invertIfNegative val="0"/>
            <c:bubble3D val="0"/>
            <c:spPr>
              <a:solidFill>
                <a:schemeClr val="accent3"/>
              </a:solidFill>
            </c:spPr>
          </c:dPt>
          <c:dPt>
            <c:idx val="1"/>
            <c:invertIfNegative val="0"/>
            <c:bubble3D val="0"/>
            <c:spPr>
              <a:solidFill>
                <a:schemeClr val="accent3"/>
              </a:solidFill>
            </c:spPr>
          </c:dPt>
          <c:dPt>
            <c:idx val="3"/>
            <c:invertIfNegative val="0"/>
            <c:bubble3D val="0"/>
            <c:spPr>
              <a:solidFill>
                <a:schemeClr val="accent3"/>
              </a:solidFill>
            </c:spPr>
          </c:dPt>
          <c:dPt>
            <c:idx val="4"/>
            <c:invertIfNegative val="0"/>
            <c:bubble3D val="0"/>
            <c:spPr>
              <a:solidFill>
                <a:schemeClr val="accent3"/>
              </a:solidFill>
            </c:spPr>
          </c:dPt>
          <c:dPt>
            <c:idx val="5"/>
            <c:invertIfNegative val="0"/>
            <c:bubble3D val="0"/>
            <c:spPr>
              <a:solidFill>
                <a:srgbClr val="FF0000"/>
              </a:solidFill>
            </c:spPr>
          </c:dPt>
          <c:dPt>
            <c:idx val="6"/>
            <c:invertIfNegative val="0"/>
            <c:bubble3D val="0"/>
            <c:spPr>
              <a:solidFill>
                <a:srgbClr val="FF0000"/>
              </a:solidFill>
            </c:spPr>
          </c:dPt>
          <c:dPt>
            <c:idx val="7"/>
            <c:invertIfNegative val="0"/>
            <c:bubble3D val="0"/>
            <c:spPr>
              <a:solidFill>
                <a:srgbClr val="FF0000"/>
              </a:solidFill>
            </c:spPr>
          </c:dPt>
          <c:dPt>
            <c:idx val="8"/>
            <c:invertIfNegative val="0"/>
            <c:bubble3D val="0"/>
            <c:spPr>
              <a:solidFill>
                <a:schemeClr val="accent3"/>
              </a:solidFill>
            </c:spPr>
          </c:dPt>
          <c:dPt>
            <c:idx val="9"/>
            <c:invertIfNegative val="0"/>
            <c:bubble3D val="0"/>
            <c:spPr>
              <a:solidFill>
                <a:srgbClr val="FF0000"/>
              </a:solidFill>
            </c:spPr>
          </c:dPt>
          <c:dPt>
            <c:idx val="10"/>
            <c:invertIfNegative val="0"/>
            <c:bubble3D val="0"/>
            <c:spPr>
              <a:solidFill>
                <a:srgbClr val="FF0000"/>
              </a:solidFill>
            </c:spPr>
          </c:dPt>
          <c:dPt>
            <c:idx val="11"/>
            <c:invertIfNegative val="0"/>
            <c:bubble3D val="0"/>
            <c:spPr>
              <a:solidFill>
                <a:srgbClr val="FF0000"/>
              </a:solidFill>
            </c:spPr>
          </c:dPt>
          <c:dPt>
            <c:idx val="12"/>
            <c:invertIfNegative val="0"/>
            <c:bubble3D val="0"/>
            <c:spPr>
              <a:solidFill>
                <a:srgbClr val="FF0000"/>
              </a:solidFill>
            </c:spPr>
          </c:dPt>
          <c:dPt>
            <c:idx val="13"/>
            <c:invertIfNegative val="0"/>
            <c:bubble3D val="0"/>
            <c:spPr>
              <a:solidFill>
                <a:schemeClr val="accent3"/>
              </a:solidFill>
            </c:spPr>
          </c:dPt>
          <c:dPt>
            <c:idx val="14"/>
            <c:invertIfNegative val="0"/>
            <c:bubble3D val="0"/>
            <c:spPr>
              <a:solidFill>
                <a:srgbClr val="FF0000"/>
              </a:solidFill>
            </c:spPr>
          </c:dPt>
          <c:dPt>
            <c:idx val="15"/>
            <c:invertIfNegative val="0"/>
            <c:bubble3D val="0"/>
            <c:spPr>
              <a:solidFill>
                <a:srgbClr val="FF0000"/>
              </a:solidFill>
            </c:spPr>
          </c:dPt>
          <c:cat>
            <c:strRef>
              <c:f>Sheet1!$A$2:$A$17</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Sheet1!$E$2:$E$17</c:f>
              <c:numCache>
                <c:formatCode>0.00</c:formatCode>
                <c:ptCount val="16"/>
                <c:pt idx="0">
                  <c:v>-0.0193071631995541</c:v>
                </c:pt>
                <c:pt idx="1">
                  <c:v>-0.027594949444389</c:v>
                </c:pt>
                <c:pt idx="2">
                  <c:v>-0.00138302616839818</c:v>
                </c:pt>
                <c:pt idx="3">
                  <c:v>-0.00871863592658294</c:v>
                </c:pt>
                <c:pt idx="4">
                  <c:v>-0.0348240774636796</c:v>
                </c:pt>
                <c:pt idx="5">
                  <c:v>-0.0715113790321467</c:v>
                </c:pt>
                <c:pt idx="6">
                  <c:v>-0.0725340555152231</c:v>
                </c:pt>
                <c:pt idx="7">
                  <c:v>0.0492831169384268</c:v>
                </c:pt>
                <c:pt idx="8">
                  <c:v>-0.0386115246887941</c:v>
                </c:pt>
                <c:pt idx="9">
                  <c:v>0.0733438565853593</c:v>
                </c:pt>
                <c:pt idx="10">
                  <c:v>0.0729557515923025</c:v>
                </c:pt>
                <c:pt idx="11">
                  <c:v>0.059886427017471</c:v>
                </c:pt>
                <c:pt idx="12">
                  <c:v>-0.054049871756567</c:v>
                </c:pt>
                <c:pt idx="13">
                  <c:v>-0.0161229416893471</c:v>
                </c:pt>
                <c:pt idx="14">
                  <c:v>0.0679392625369546</c:v>
                </c:pt>
                <c:pt idx="15">
                  <c:v>0.0687155059839522</c:v>
                </c:pt>
              </c:numCache>
            </c:numRef>
          </c:val>
        </c:ser>
        <c:dLbls>
          <c:showLegendKey val="0"/>
          <c:showVal val="0"/>
          <c:showCatName val="0"/>
          <c:showSerName val="0"/>
          <c:showPercent val="0"/>
          <c:showBubbleSize val="0"/>
        </c:dLbls>
        <c:gapWidth val="150"/>
        <c:axId val="2077087416"/>
        <c:axId val="2075290008"/>
      </c:barChart>
      <c:catAx>
        <c:axId val="2077087416"/>
        <c:scaling>
          <c:orientation val="maxMin"/>
        </c:scaling>
        <c:delete val="0"/>
        <c:axPos val="l"/>
        <c:numFmt formatCode="General" sourceLinked="1"/>
        <c:majorTickMark val="out"/>
        <c:minorTickMark val="none"/>
        <c:tickLblPos val="low"/>
        <c:txPr>
          <a:bodyPr/>
          <a:lstStyle/>
          <a:p>
            <a:pPr>
              <a:defRPr sz="800"/>
            </a:pPr>
            <a:endParaRPr lang="en-US"/>
          </a:p>
        </c:txPr>
        <c:crossAx val="2075290008"/>
        <c:crosses val="autoZero"/>
        <c:auto val="1"/>
        <c:lblAlgn val="ctr"/>
        <c:lblOffset val="100"/>
        <c:noMultiLvlLbl val="0"/>
      </c:catAx>
      <c:valAx>
        <c:axId val="2075290008"/>
        <c:scaling>
          <c:orientation val="minMax"/>
          <c:max val="0.15"/>
          <c:min val="-0.15"/>
        </c:scaling>
        <c:delete val="0"/>
        <c:axPos val="b"/>
        <c:majorGridlines/>
        <c:numFmt formatCode="#,##0.00" sourceLinked="0"/>
        <c:majorTickMark val="out"/>
        <c:minorTickMark val="none"/>
        <c:tickLblPos val="nextTo"/>
        <c:txPr>
          <a:bodyPr/>
          <a:lstStyle/>
          <a:p>
            <a:pPr>
              <a:defRPr sz="800"/>
            </a:pPr>
            <a:endParaRPr lang="en-US"/>
          </a:p>
        </c:txPr>
        <c:crossAx val="2077087416"/>
        <c:crosses val="max"/>
        <c:crossBetween val="between"/>
      </c:valAx>
    </c:plotArea>
    <c:plotVisOnly val="1"/>
    <c:dispBlanksAs val="gap"/>
    <c:showDLblsOverMax val="0"/>
  </c:chart>
  <c:txPr>
    <a:bodyPr/>
    <a:lstStyle/>
    <a:p>
      <a:pPr>
        <a:defRPr sz="900">
          <a:latin typeface="Helvetica"/>
          <a:cs typeface="Helvetica"/>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12521885230053"/>
          <c:y val="0.0254600674915635"/>
          <c:w val="0.518079300206018"/>
          <c:h val="0.924677665291838"/>
        </c:manualLayout>
      </c:layout>
      <c:barChart>
        <c:barDir val="bar"/>
        <c:grouping val="clustered"/>
        <c:varyColors val="0"/>
        <c:ser>
          <c:idx val="0"/>
          <c:order val="0"/>
          <c:invertIfNegative val="0"/>
          <c:dPt>
            <c:idx val="0"/>
            <c:invertIfNegative val="0"/>
            <c:bubble3D val="0"/>
          </c:dPt>
          <c:dPt>
            <c:idx val="1"/>
            <c:invertIfNegative val="0"/>
            <c:bubble3D val="0"/>
            <c:spPr>
              <a:solidFill>
                <a:srgbClr val="FF0000"/>
              </a:solidFill>
            </c:spPr>
          </c:dPt>
          <c:dPt>
            <c:idx val="2"/>
            <c:invertIfNegative val="0"/>
            <c:bubble3D val="0"/>
            <c:spPr>
              <a:solidFill>
                <a:srgbClr val="FF0000"/>
              </a:solidFill>
            </c:spPr>
          </c:dPt>
          <c:dPt>
            <c:idx val="3"/>
            <c:invertIfNegative val="0"/>
            <c:bubble3D val="0"/>
            <c:spPr>
              <a:solidFill>
                <a:srgbClr val="FF0000"/>
              </a:solidFill>
            </c:spPr>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spPr>
              <a:solidFill>
                <a:srgbClr val="FF0000"/>
              </a:solidFill>
            </c:spPr>
          </c:dPt>
          <c:dPt>
            <c:idx val="10"/>
            <c:invertIfNegative val="0"/>
            <c:bubble3D val="0"/>
          </c:dPt>
          <c:dPt>
            <c:idx val="11"/>
            <c:invertIfNegative val="0"/>
            <c:bubble3D val="0"/>
            <c:spPr>
              <a:solidFill>
                <a:srgbClr val="FF0000"/>
              </a:solidFill>
            </c:spPr>
          </c:dPt>
          <c:dPt>
            <c:idx val="12"/>
            <c:invertIfNegative val="0"/>
            <c:bubble3D val="0"/>
          </c:dPt>
          <c:dPt>
            <c:idx val="13"/>
            <c:invertIfNegative val="0"/>
            <c:bubble3D val="0"/>
          </c:dPt>
          <c:dPt>
            <c:idx val="14"/>
            <c:invertIfNegative val="0"/>
            <c:bubble3D val="0"/>
            <c:spPr>
              <a:solidFill>
                <a:srgbClr val="FF0000"/>
              </a:solidFill>
            </c:spPr>
          </c:dPt>
          <c:dPt>
            <c:idx val="15"/>
            <c:invertIfNegative val="0"/>
            <c:bubble3D val="0"/>
            <c:spPr>
              <a:solidFill>
                <a:srgbClr val="FF0000"/>
              </a:solidFill>
            </c:spPr>
          </c:dPt>
          <c:cat>
            <c:strRef>
              <c:f>Sheet1!$A$2:$A$17</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Sheet1!$G$2:$G$17</c:f>
              <c:numCache>
                <c:formatCode>0.00</c:formatCode>
                <c:ptCount val="16"/>
                <c:pt idx="0">
                  <c:v>-0.03</c:v>
                </c:pt>
                <c:pt idx="1">
                  <c:v>0.072</c:v>
                </c:pt>
                <c:pt idx="2">
                  <c:v>0.059</c:v>
                </c:pt>
                <c:pt idx="3">
                  <c:v>0.128</c:v>
                </c:pt>
                <c:pt idx="4">
                  <c:v>-0.004</c:v>
                </c:pt>
                <c:pt idx="5">
                  <c:v>-0.009</c:v>
                </c:pt>
                <c:pt idx="6">
                  <c:v>-0.001</c:v>
                </c:pt>
                <c:pt idx="7">
                  <c:v>-0.019</c:v>
                </c:pt>
                <c:pt idx="8">
                  <c:v>-0.085</c:v>
                </c:pt>
                <c:pt idx="9">
                  <c:v>0.034</c:v>
                </c:pt>
                <c:pt idx="10">
                  <c:v>-0.042</c:v>
                </c:pt>
                <c:pt idx="11">
                  <c:v>-0.063</c:v>
                </c:pt>
                <c:pt idx="12">
                  <c:v>-0.037</c:v>
                </c:pt>
                <c:pt idx="13">
                  <c:v>-0.02</c:v>
                </c:pt>
                <c:pt idx="14">
                  <c:v>-0.074</c:v>
                </c:pt>
                <c:pt idx="15">
                  <c:v>0.078</c:v>
                </c:pt>
              </c:numCache>
            </c:numRef>
          </c:val>
        </c:ser>
        <c:dLbls>
          <c:showLegendKey val="0"/>
          <c:showVal val="0"/>
          <c:showCatName val="0"/>
          <c:showSerName val="0"/>
          <c:showPercent val="0"/>
          <c:showBubbleSize val="0"/>
        </c:dLbls>
        <c:gapWidth val="150"/>
        <c:axId val="-2143799832"/>
        <c:axId val="-2143796680"/>
      </c:barChart>
      <c:catAx>
        <c:axId val="-2143799832"/>
        <c:scaling>
          <c:orientation val="maxMin"/>
        </c:scaling>
        <c:delete val="0"/>
        <c:axPos val="l"/>
        <c:numFmt formatCode="General" sourceLinked="1"/>
        <c:majorTickMark val="out"/>
        <c:minorTickMark val="none"/>
        <c:tickLblPos val="low"/>
        <c:txPr>
          <a:bodyPr/>
          <a:lstStyle/>
          <a:p>
            <a:pPr>
              <a:defRPr sz="800"/>
            </a:pPr>
            <a:endParaRPr lang="en-US"/>
          </a:p>
        </c:txPr>
        <c:crossAx val="-2143796680"/>
        <c:crosses val="autoZero"/>
        <c:auto val="1"/>
        <c:lblAlgn val="ctr"/>
        <c:lblOffset val="100"/>
        <c:noMultiLvlLbl val="0"/>
      </c:catAx>
      <c:valAx>
        <c:axId val="-2143796680"/>
        <c:scaling>
          <c:orientation val="minMax"/>
          <c:max val="0.15"/>
          <c:min val="-0.15"/>
        </c:scaling>
        <c:delete val="0"/>
        <c:axPos val="b"/>
        <c:majorGridlines/>
        <c:numFmt formatCode="#,##0.00" sourceLinked="0"/>
        <c:majorTickMark val="out"/>
        <c:minorTickMark val="none"/>
        <c:tickLblPos val="nextTo"/>
        <c:txPr>
          <a:bodyPr/>
          <a:lstStyle/>
          <a:p>
            <a:pPr>
              <a:defRPr sz="800"/>
            </a:pPr>
            <a:endParaRPr lang="en-US"/>
          </a:p>
        </c:txPr>
        <c:crossAx val="-2143799832"/>
        <c:crosses val="max"/>
        <c:crossBetween val="between"/>
        <c:majorUnit val="0.05"/>
        <c:minorUnit val="0.01"/>
      </c:valAx>
    </c:plotArea>
    <c:plotVisOnly val="1"/>
    <c:dispBlanksAs val="gap"/>
    <c:showDLblsOverMax val="0"/>
  </c:chart>
  <c:txPr>
    <a:bodyPr/>
    <a:lstStyle/>
    <a:p>
      <a:pPr>
        <a:defRPr>
          <a:latin typeface="Helvetica"/>
          <a:cs typeface="Helvetica"/>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91917977111651"/>
          <c:y val="0.0113443319585052"/>
          <c:w val="0.65887453009296"/>
          <c:h val="0.927677040369954"/>
        </c:manualLayout>
      </c:layout>
      <c:barChart>
        <c:barDir val="bar"/>
        <c:grouping val="clustered"/>
        <c:varyColors val="0"/>
        <c:ser>
          <c:idx val="0"/>
          <c:order val="0"/>
          <c:invertIfNegative val="0"/>
          <c:dPt>
            <c:idx val="2"/>
            <c:invertIfNegative val="0"/>
            <c:bubble3D val="0"/>
            <c:spPr>
              <a:solidFill>
                <a:srgbClr val="FF0000"/>
              </a:solidFill>
            </c:spPr>
          </c:dPt>
          <c:dPt>
            <c:idx val="4"/>
            <c:invertIfNegative val="0"/>
            <c:bubble3D val="0"/>
          </c:dPt>
          <c:dPt>
            <c:idx val="6"/>
            <c:invertIfNegative val="0"/>
            <c:bubble3D val="0"/>
            <c:spPr>
              <a:solidFill>
                <a:srgbClr val="FF0000"/>
              </a:solidFill>
            </c:spPr>
          </c:dPt>
          <c:dPt>
            <c:idx val="7"/>
            <c:invertIfNegative val="0"/>
            <c:bubble3D val="0"/>
            <c:spPr>
              <a:solidFill>
                <a:srgbClr val="FF0000"/>
              </a:solidFill>
            </c:spPr>
          </c:dPt>
          <c:dPt>
            <c:idx val="9"/>
            <c:invertIfNegative val="0"/>
            <c:bubble3D val="0"/>
            <c:spPr>
              <a:solidFill>
                <a:srgbClr val="FF0000"/>
              </a:solidFill>
            </c:spPr>
          </c:dPt>
          <c:dPt>
            <c:idx val="10"/>
            <c:invertIfNegative val="0"/>
            <c:bubble3D val="0"/>
            <c:spPr>
              <a:solidFill>
                <a:srgbClr val="FF0000"/>
              </a:solidFill>
            </c:spPr>
          </c:dPt>
          <c:dPt>
            <c:idx val="13"/>
            <c:invertIfNegative val="0"/>
            <c:bubble3D val="0"/>
            <c:spPr>
              <a:solidFill>
                <a:srgbClr val="FF0000"/>
              </a:solidFill>
            </c:spPr>
          </c:dPt>
          <c:dPt>
            <c:idx val="14"/>
            <c:invertIfNegative val="0"/>
            <c:bubble3D val="0"/>
            <c:spPr>
              <a:solidFill>
                <a:srgbClr val="FF0000"/>
              </a:solidFill>
            </c:spPr>
          </c:dPt>
          <c:dPt>
            <c:idx val="15"/>
            <c:invertIfNegative val="0"/>
            <c:bubble3D val="0"/>
            <c:spPr>
              <a:solidFill>
                <a:srgbClr val="FF0000"/>
              </a:solidFill>
            </c:spPr>
          </c:dPt>
          <c:cat>
            <c:strRef>
              <c:f>Sheet1!$A$2:$A$17</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Sheet1!$B$2:$B$17</c:f>
              <c:numCache>
                <c:formatCode>0.00</c:formatCode>
                <c:ptCount val="16"/>
                <c:pt idx="0">
                  <c:v>0.0355473041500327</c:v>
                </c:pt>
                <c:pt idx="1">
                  <c:v>0.0350857562023778</c:v>
                </c:pt>
                <c:pt idx="2">
                  <c:v>0.111637423817698</c:v>
                </c:pt>
                <c:pt idx="3">
                  <c:v>-0.0145007780628531</c:v>
                </c:pt>
                <c:pt idx="4">
                  <c:v>0.00162954984655272</c:v>
                </c:pt>
                <c:pt idx="5">
                  <c:v>0.0336152744190585</c:v>
                </c:pt>
                <c:pt idx="6">
                  <c:v>0.0873138450778305</c:v>
                </c:pt>
                <c:pt idx="7">
                  <c:v>0.0492027760735563</c:v>
                </c:pt>
                <c:pt idx="8">
                  <c:v>0.00320732623866323</c:v>
                </c:pt>
                <c:pt idx="9">
                  <c:v>-0.0593995419250154</c:v>
                </c:pt>
                <c:pt idx="10">
                  <c:v>-0.0604457879325169</c:v>
                </c:pt>
                <c:pt idx="11">
                  <c:v>-0.0151148254159999</c:v>
                </c:pt>
                <c:pt idx="12">
                  <c:v>0.0350461037208462</c:v>
                </c:pt>
                <c:pt idx="13">
                  <c:v>-0.0763560036570448</c:v>
                </c:pt>
                <c:pt idx="14">
                  <c:v>-0.0719182484007375</c:v>
                </c:pt>
                <c:pt idx="15">
                  <c:v>-0.100277405265706</c:v>
                </c:pt>
              </c:numCache>
            </c:numRef>
          </c:val>
        </c:ser>
        <c:dLbls>
          <c:showLegendKey val="0"/>
          <c:showVal val="0"/>
          <c:showCatName val="0"/>
          <c:showSerName val="0"/>
          <c:showPercent val="0"/>
          <c:showBubbleSize val="0"/>
        </c:dLbls>
        <c:gapWidth val="150"/>
        <c:axId val="-2143805816"/>
        <c:axId val="-2121589336"/>
      </c:barChart>
      <c:catAx>
        <c:axId val="-2143805816"/>
        <c:scaling>
          <c:orientation val="maxMin"/>
        </c:scaling>
        <c:delete val="0"/>
        <c:axPos val="l"/>
        <c:numFmt formatCode="General" sourceLinked="1"/>
        <c:majorTickMark val="out"/>
        <c:minorTickMark val="none"/>
        <c:tickLblPos val="low"/>
        <c:txPr>
          <a:bodyPr/>
          <a:lstStyle/>
          <a:p>
            <a:pPr>
              <a:defRPr sz="800">
                <a:latin typeface="Helvetica"/>
                <a:cs typeface="Helvetica"/>
              </a:defRPr>
            </a:pPr>
            <a:endParaRPr lang="en-US"/>
          </a:p>
        </c:txPr>
        <c:crossAx val="-2121589336"/>
        <c:crosses val="autoZero"/>
        <c:auto val="1"/>
        <c:lblAlgn val="ctr"/>
        <c:lblOffset val="100"/>
        <c:noMultiLvlLbl val="0"/>
      </c:catAx>
      <c:valAx>
        <c:axId val="-2121589336"/>
        <c:scaling>
          <c:orientation val="minMax"/>
          <c:max val="0.15"/>
          <c:min val="-0.15"/>
        </c:scaling>
        <c:delete val="0"/>
        <c:axPos val="b"/>
        <c:majorGridlines/>
        <c:numFmt formatCode="#,##0.00" sourceLinked="0"/>
        <c:majorTickMark val="out"/>
        <c:minorTickMark val="none"/>
        <c:tickLblPos val="nextTo"/>
        <c:txPr>
          <a:bodyPr/>
          <a:lstStyle/>
          <a:p>
            <a:pPr>
              <a:defRPr sz="800">
                <a:latin typeface="Helvetica"/>
                <a:cs typeface="Helvetica"/>
              </a:defRPr>
            </a:pPr>
            <a:endParaRPr lang="en-US"/>
          </a:p>
        </c:txPr>
        <c:crossAx val="-2143805816"/>
        <c:crosses val="max"/>
        <c:crossBetween val="between"/>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187297221923"/>
          <c:y val="0.0113443319585052"/>
          <c:w val="0.772654613415304"/>
          <c:h val="0.938793400824897"/>
        </c:manualLayout>
      </c:layout>
      <c:barChart>
        <c:barDir val="bar"/>
        <c:grouping val="clustered"/>
        <c:varyColors val="0"/>
        <c:ser>
          <c:idx val="0"/>
          <c:order val="0"/>
          <c:tx>
            <c:strRef>
              <c:f>'Demographic Breakdowns'!$J$2</c:f>
              <c:strCache>
                <c:ptCount val="1"/>
                <c:pt idx="0">
                  <c:v>Republican</c:v>
                </c:pt>
              </c:strCache>
            </c:strRef>
          </c:tx>
          <c:spPr>
            <a:solidFill>
              <a:srgbClr val="FF0000"/>
            </a:solidFill>
          </c:spPr>
          <c:invertIfNegative val="0"/>
          <c:cat>
            <c:strRef>
              <c:f>'Demographic Breakdowns'!$I$3:$I$18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Breakdowns'!$J$3:$J$18</c:f>
              <c:numCache>
                <c:formatCode>0%</c:formatCode>
                <c:ptCount val="16"/>
                <c:pt idx="0">
                  <c:v>0.6242</c:v>
                </c:pt>
                <c:pt idx="1">
                  <c:v>0.6398</c:v>
                </c:pt>
                <c:pt idx="2">
                  <c:v>0.61</c:v>
                </c:pt>
                <c:pt idx="3">
                  <c:v>0.613</c:v>
                </c:pt>
                <c:pt idx="4">
                  <c:v>0.5706</c:v>
                </c:pt>
                <c:pt idx="5">
                  <c:v>0.5639</c:v>
                </c:pt>
                <c:pt idx="6">
                  <c:v>0.5353</c:v>
                </c:pt>
                <c:pt idx="7">
                  <c:v>0.5052</c:v>
                </c:pt>
                <c:pt idx="8">
                  <c:v>0.4658</c:v>
                </c:pt>
                <c:pt idx="9">
                  <c:v>0.4892</c:v>
                </c:pt>
                <c:pt idx="10">
                  <c:v>0.4584</c:v>
                </c:pt>
                <c:pt idx="11">
                  <c:v>0.4305</c:v>
                </c:pt>
                <c:pt idx="12">
                  <c:v>0.3926</c:v>
                </c:pt>
                <c:pt idx="13">
                  <c:v>0.3468</c:v>
                </c:pt>
                <c:pt idx="14">
                  <c:v>0.3792</c:v>
                </c:pt>
                <c:pt idx="15">
                  <c:v>0.3755</c:v>
                </c:pt>
              </c:numCache>
            </c:numRef>
          </c:val>
        </c:ser>
        <c:ser>
          <c:idx val="1"/>
          <c:order val="1"/>
          <c:tx>
            <c:strRef>
              <c:f>'Demographic Breakdowns'!$K$2</c:f>
              <c:strCache>
                <c:ptCount val="1"/>
                <c:pt idx="0">
                  <c:v>Democrat</c:v>
                </c:pt>
              </c:strCache>
            </c:strRef>
          </c:tx>
          <c:spPr>
            <a:solidFill>
              <a:schemeClr val="accent3">
                <a:lumMod val="60000"/>
                <a:lumOff val="40000"/>
              </a:schemeClr>
            </a:solidFill>
          </c:spPr>
          <c:invertIfNegative val="0"/>
          <c:cat>
            <c:strRef>
              <c:f>'Demographic Breakdowns'!$I$3:$I$18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Breakdowns'!$K$3:$K$18</c:f>
              <c:numCache>
                <c:formatCode>0%</c:formatCode>
                <c:ptCount val="16"/>
                <c:pt idx="0">
                  <c:v>0.6254</c:v>
                </c:pt>
                <c:pt idx="1">
                  <c:v>0.6234</c:v>
                </c:pt>
                <c:pt idx="2">
                  <c:v>0.5708</c:v>
                </c:pt>
                <c:pt idx="3">
                  <c:v>0.5735</c:v>
                </c:pt>
                <c:pt idx="4">
                  <c:v>0.5804</c:v>
                </c:pt>
                <c:pt idx="5">
                  <c:v>0.5775</c:v>
                </c:pt>
                <c:pt idx="6">
                  <c:v>0.5526</c:v>
                </c:pt>
                <c:pt idx="7">
                  <c:v>0.4973</c:v>
                </c:pt>
                <c:pt idx="8">
                  <c:v>0.4872</c:v>
                </c:pt>
                <c:pt idx="9">
                  <c:v>0.4512</c:v>
                </c:pt>
                <c:pt idx="10">
                  <c:v>0.4564</c:v>
                </c:pt>
                <c:pt idx="11">
                  <c:v>0.4357</c:v>
                </c:pt>
                <c:pt idx="12">
                  <c:v>0.4474</c:v>
                </c:pt>
                <c:pt idx="13">
                  <c:v>0.4404</c:v>
                </c:pt>
                <c:pt idx="14">
                  <c:v>0.391</c:v>
                </c:pt>
                <c:pt idx="15">
                  <c:v>0.2897</c:v>
                </c:pt>
              </c:numCache>
            </c:numRef>
          </c:val>
        </c:ser>
        <c:dLbls>
          <c:showLegendKey val="0"/>
          <c:showVal val="0"/>
          <c:showCatName val="0"/>
          <c:showSerName val="0"/>
          <c:showPercent val="0"/>
          <c:showBubbleSize val="0"/>
        </c:dLbls>
        <c:gapWidth val="150"/>
        <c:axId val="-2121488104"/>
        <c:axId val="-2121475192"/>
      </c:barChart>
      <c:catAx>
        <c:axId val="-2121488104"/>
        <c:scaling>
          <c:orientation val="maxMin"/>
        </c:scaling>
        <c:delete val="0"/>
        <c:axPos val="l"/>
        <c:majorTickMark val="out"/>
        <c:minorTickMark val="none"/>
        <c:tickLblPos val="nextTo"/>
        <c:txPr>
          <a:bodyPr/>
          <a:lstStyle/>
          <a:p>
            <a:pPr>
              <a:defRPr sz="800">
                <a:latin typeface="Helvetica"/>
                <a:cs typeface="Helvetica"/>
              </a:defRPr>
            </a:pPr>
            <a:endParaRPr lang="en-US"/>
          </a:p>
        </c:txPr>
        <c:crossAx val="-2121475192"/>
        <c:crosses val="autoZero"/>
        <c:auto val="1"/>
        <c:lblAlgn val="ctr"/>
        <c:lblOffset val="100"/>
        <c:noMultiLvlLbl val="0"/>
      </c:catAx>
      <c:valAx>
        <c:axId val="-2121475192"/>
        <c:scaling>
          <c:orientation val="minMax"/>
          <c:min val="0.2"/>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121488104"/>
        <c:crosses val="max"/>
        <c:crossBetween val="between"/>
        <c:majorUnit val="0.1"/>
      </c:valAx>
    </c:plotArea>
    <c:legend>
      <c:legendPos val="r"/>
      <c:layout>
        <c:manualLayout>
          <c:xMode val="edge"/>
          <c:yMode val="edge"/>
          <c:x val="0.761199055957598"/>
          <c:y val="0.667607909110406"/>
          <c:w val="0.174212836916103"/>
          <c:h val="0.165212652274143"/>
        </c:manualLayout>
      </c:layout>
      <c:overlay val="0"/>
      <c:spPr>
        <a:solidFill>
          <a:schemeClr val="bg1"/>
        </a:solidFill>
      </c:spPr>
      <c:txPr>
        <a:bodyPr/>
        <a:lstStyle/>
        <a:p>
          <a:pPr>
            <a:defRPr sz="800">
              <a:latin typeface="Helvetica"/>
              <a:cs typeface="Helvetica"/>
            </a:defRPr>
          </a:pPr>
          <a:endParaRPr lang="en-US"/>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187297221923"/>
          <c:y val="0.0113443319585052"/>
          <c:w val="0.772654613415304"/>
          <c:h val="0.933354080739908"/>
        </c:manualLayout>
      </c:layout>
      <c:barChart>
        <c:barDir val="bar"/>
        <c:grouping val="clustered"/>
        <c:varyColors val="0"/>
        <c:ser>
          <c:idx val="2"/>
          <c:order val="0"/>
          <c:tx>
            <c:strRef>
              <c:f>'Demographic Breakdowns'!$L$2</c:f>
              <c:strCache>
                <c:ptCount val="1"/>
                <c:pt idx="0">
                  <c:v>Libertarian</c:v>
                </c:pt>
              </c:strCache>
            </c:strRef>
          </c:tx>
          <c:invertIfNegative val="0"/>
          <c:cat>
            <c:strRef>
              <c:f>'Demographic Breakdowns'!$I$3:$I$18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Breakdowns'!$L$3:$L$18</c:f>
              <c:numCache>
                <c:formatCode>0%</c:formatCode>
                <c:ptCount val="16"/>
                <c:pt idx="0">
                  <c:v>0.7368</c:v>
                </c:pt>
                <c:pt idx="1">
                  <c:v>0.6754</c:v>
                </c:pt>
                <c:pt idx="2">
                  <c:v>0.6351</c:v>
                </c:pt>
                <c:pt idx="3">
                  <c:v>0.507</c:v>
                </c:pt>
                <c:pt idx="4">
                  <c:v>0.6</c:v>
                </c:pt>
                <c:pt idx="5">
                  <c:v>0.5561</c:v>
                </c:pt>
                <c:pt idx="6">
                  <c:v>0.4719</c:v>
                </c:pt>
                <c:pt idx="7">
                  <c:v>0.4947</c:v>
                </c:pt>
                <c:pt idx="8">
                  <c:v>0.4982</c:v>
                </c:pt>
                <c:pt idx="9">
                  <c:v>0.4123</c:v>
                </c:pt>
                <c:pt idx="10">
                  <c:v>0.4228</c:v>
                </c:pt>
                <c:pt idx="11">
                  <c:v>0.4193</c:v>
                </c:pt>
                <c:pt idx="12">
                  <c:v>0.4719</c:v>
                </c:pt>
                <c:pt idx="13">
                  <c:v>0.3684</c:v>
                </c:pt>
                <c:pt idx="14">
                  <c:v>0.407</c:v>
                </c:pt>
                <c:pt idx="15">
                  <c:v>0.3228</c:v>
                </c:pt>
              </c:numCache>
            </c:numRef>
          </c:val>
        </c:ser>
        <c:ser>
          <c:idx val="3"/>
          <c:order val="1"/>
          <c:tx>
            <c:strRef>
              <c:f>'Demographic Breakdowns'!$M$2</c:f>
              <c:strCache>
                <c:ptCount val="1"/>
                <c:pt idx="0">
                  <c:v>Republican/Tea Party</c:v>
                </c:pt>
              </c:strCache>
            </c:strRef>
          </c:tx>
          <c:spPr>
            <a:solidFill>
              <a:srgbClr val="FF0000"/>
            </a:solidFill>
          </c:spPr>
          <c:invertIfNegative val="0"/>
          <c:cat>
            <c:strRef>
              <c:f>'Demographic Breakdowns'!$I$3:$I$18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Breakdowns'!$M$3:$M$18</c:f>
              <c:numCache>
                <c:formatCode>0%</c:formatCode>
                <c:ptCount val="16"/>
                <c:pt idx="0">
                  <c:v>0.7724</c:v>
                </c:pt>
                <c:pt idx="1">
                  <c:v>0.65</c:v>
                </c:pt>
                <c:pt idx="2">
                  <c:v>0.6741</c:v>
                </c:pt>
                <c:pt idx="3">
                  <c:v>0.6862</c:v>
                </c:pt>
                <c:pt idx="4">
                  <c:v>0.619</c:v>
                </c:pt>
                <c:pt idx="5">
                  <c:v>0.5569</c:v>
                </c:pt>
                <c:pt idx="6">
                  <c:v>0.4672</c:v>
                </c:pt>
                <c:pt idx="7">
                  <c:v>0.4948</c:v>
                </c:pt>
                <c:pt idx="8">
                  <c:v>0.3155</c:v>
                </c:pt>
                <c:pt idx="9">
                  <c:v>0.4759</c:v>
                </c:pt>
                <c:pt idx="10">
                  <c:v>0.3931</c:v>
                </c:pt>
                <c:pt idx="11">
                  <c:v>0.3983</c:v>
                </c:pt>
                <c:pt idx="12">
                  <c:v>0.3224</c:v>
                </c:pt>
                <c:pt idx="13">
                  <c:v>0.3862</c:v>
                </c:pt>
                <c:pt idx="14">
                  <c:v>0.3224</c:v>
                </c:pt>
                <c:pt idx="15">
                  <c:v>0.4655</c:v>
                </c:pt>
              </c:numCache>
            </c:numRef>
          </c:val>
        </c:ser>
        <c:dLbls>
          <c:showLegendKey val="0"/>
          <c:showVal val="0"/>
          <c:showCatName val="0"/>
          <c:showSerName val="0"/>
          <c:showPercent val="0"/>
          <c:showBubbleSize val="0"/>
        </c:dLbls>
        <c:gapWidth val="150"/>
        <c:axId val="-2144064728"/>
        <c:axId val="-2122007560"/>
      </c:barChart>
      <c:catAx>
        <c:axId val="-2144064728"/>
        <c:scaling>
          <c:orientation val="maxMin"/>
        </c:scaling>
        <c:delete val="0"/>
        <c:axPos val="l"/>
        <c:majorTickMark val="out"/>
        <c:minorTickMark val="none"/>
        <c:tickLblPos val="nextTo"/>
        <c:txPr>
          <a:bodyPr/>
          <a:lstStyle/>
          <a:p>
            <a:pPr>
              <a:defRPr sz="800">
                <a:latin typeface="Helvetica"/>
                <a:cs typeface="Helvetica"/>
              </a:defRPr>
            </a:pPr>
            <a:endParaRPr lang="en-US"/>
          </a:p>
        </c:txPr>
        <c:crossAx val="-2122007560"/>
        <c:crosses val="autoZero"/>
        <c:auto val="1"/>
        <c:lblAlgn val="ctr"/>
        <c:lblOffset val="100"/>
        <c:noMultiLvlLbl val="0"/>
      </c:catAx>
      <c:valAx>
        <c:axId val="-2122007560"/>
        <c:scaling>
          <c:orientation val="minMax"/>
          <c:max val="0.8"/>
          <c:min val="0.2"/>
        </c:scaling>
        <c:delete val="0"/>
        <c:axPos val="b"/>
        <c:majorGridlines/>
        <c:numFmt formatCode="0%" sourceLinked="1"/>
        <c:majorTickMark val="out"/>
        <c:minorTickMark val="none"/>
        <c:tickLblPos val="nextTo"/>
        <c:txPr>
          <a:bodyPr/>
          <a:lstStyle/>
          <a:p>
            <a:pPr>
              <a:defRPr sz="900">
                <a:latin typeface="Helvetica"/>
                <a:cs typeface="Helvetica"/>
              </a:defRPr>
            </a:pPr>
            <a:endParaRPr lang="en-US"/>
          </a:p>
        </c:txPr>
        <c:crossAx val="-2144064728"/>
        <c:crosses val="max"/>
        <c:crossBetween val="between"/>
      </c:valAx>
    </c:plotArea>
    <c:legend>
      <c:legendPos val="r"/>
      <c:layout>
        <c:manualLayout>
          <c:xMode val="edge"/>
          <c:yMode val="edge"/>
          <c:x val="0.686005053771327"/>
          <c:y val="0.730443944506937"/>
          <c:w val="0.309510557581657"/>
          <c:h val="0.141208848893888"/>
        </c:manualLayout>
      </c:layout>
      <c:overlay val="0"/>
      <c:spPr>
        <a:solidFill>
          <a:schemeClr val="bg1"/>
        </a:solidFill>
      </c:spPr>
      <c:txPr>
        <a:bodyPr/>
        <a:lstStyle/>
        <a:p>
          <a:pPr>
            <a:defRPr sz="800">
              <a:latin typeface="Helvetica"/>
              <a:cs typeface="Helvetica"/>
            </a:defRPr>
          </a:pPr>
          <a:endParaRPr lang="en-US"/>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187297221923"/>
          <c:y val="0.0113443319585052"/>
          <c:w val="0.772654613415304"/>
          <c:h val="0.938793400824897"/>
        </c:manualLayout>
      </c:layout>
      <c:barChart>
        <c:barDir val="bar"/>
        <c:grouping val="clustered"/>
        <c:varyColors val="0"/>
        <c:ser>
          <c:idx val="0"/>
          <c:order val="0"/>
          <c:tx>
            <c:strRef>
              <c:f>'Demographic Breakdowns'!$J$2</c:f>
              <c:strCache>
                <c:ptCount val="1"/>
                <c:pt idx="0">
                  <c:v>Republican</c:v>
                </c:pt>
              </c:strCache>
            </c:strRef>
          </c:tx>
          <c:spPr>
            <a:solidFill>
              <a:srgbClr val="FF0000"/>
            </a:solidFill>
          </c:spPr>
          <c:invertIfNegative val="0"/>
          <c:cat>
            <c:strRef>
              <c:f>'Demographic Breakdowns'!$I$3:$I$18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Breakdowns'!$J$3:$J$18</c:f>
              <c:numCache>
                <c:formatCode>0%</c:formatCode>
                <c:ptCount val="16"/>
                <c:pt idx="0">
                  <c:v>0.6242</c:v>
                </c:pt>
                <c:pt idx="1">
                  <c:v>0.6398</c:v>
                </c:pt>
                <c:pt idx="2">
                  <c:v>0.61</c:v>
                </c:pt>
                <c:pt idx="3">
                  <c:v>0.613</c:v>
                </c:pt>
                <c:pt idx="4">
                  <c:v>0.5706</c:v>
                </c:pt>
                <c:pt idx="5">
                  <c:v>0.5639</c:v>
                </c:pt>
                <c:pt idx="6">
                  <c:v>0.5353</c:v>
                </c:pt>
                <c:pt idx="7">
                  <c:v>0.5052</c:v>
                </c:pt>
                <c:pt idx="8">
                  <c:v>0.4658</c:v>
                </c:pt>
                <c:pt idx="9">
                  <c:v>0.4892</c:v>
                </c:pt>
                <c:pt idx="10">
                  <c:v>0.4584</c:v>
                </c:pt>
                <c:pt idx="11">
                  <c:v>0.4305</c:v>
                </c:pt>
                <c:pt idx="12">
                  <c:v>0.3926</c:v>
                </c:pt>
                <c:pt idx="13">
                  <c:v>0.3468</c:v>
                </c:pt>
                <c:pt idx="14">
                  <c:v>0.3792</c:v>
                </c:pt>
                <c:pt idx="15">
                  <c:v>0.3755</c:v>
                </c:pt>
              </c:numCache>
            </c:numRef>
          </c:val>
        </c:ser>
        <c:ser>
          <c:idx val="4"/>
          <c:order val="1"/>
          <c:tx>
            <c:strRef>
              <c:f>'Demographic Breakdowns'!$N$2</c:f>
              <c:strCache>
                <c:ptCount val="1"/>
                <c:pt idx="0">
                  <c:v>Independent</c:v>
                </c:pt>
              </c:strCache>
            </c:strRef>
          </c:tx>
          <c:spPr>
            <a:solidFill>
              <a:schemeClr val="tx1"/>
            </a:solidFill>
          </c:spPr>
          <c:invertIfNegative val="0"/>
          <c:cat>
            <c:strRef>
              <c:f>'Demographic Breakdowns'!$I$3:$I$18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Breakdowns'!$N$3:$N$18</c:f>
              <c:numCache>
                <c:formatCode>0%</c:formatCode>
                <c:ptCount val="16"/>
                <c:pt idx="0">
                  <c:v>0.639</c:v>
                </c:pt>
                <c:pt idx="1">
                  <c:v>0.6528</c:v>
                </c:pt>
                <c:pt idx="2">
                  <c:v>0.5961</c:v>
                </c:pt>
                <c:pt idx="3">
                  <c:v>0.5971</c:v>
                </c:pt>
                <c:pt idx="4">
                  <c:v>0.5688</c:v>
                </c:pt>
                <c:pt idx="5">
                  <c:v>0.5847</c:v>
                </c:pt>
                <c:pt idx="6">
                  <c:v>0.5535</c:v>
                </c:pt>
                <c:pt idx="7">
                  <c:v>0.4998</c:v>
                </c:pt>
                <c:pt idx="8">
                  <c:v>0.4952</c:v>
                </c:pt>
                <c:pt idx="9">
                  <c:v>0.4165</c:v>
                </c:pt>
                <c:pt idx="10">
                  <c:v>0.432</c:v>
                </c:pt>
                <c:pt idx="11">
                  <c:v>0.432</c:v>
                </c:pt>
                <c:pt idx="12">
                  <c:v>0.4576</c:v>
                </c:pt>
                <c:pt idx="13">
                  <c:v>0.415</c:v>
                </c:pt>
                <c:pt idx="14">
                  <c:v>0.3627</c:v>
                </c:pt>
                <c:pt idx="15">
                  <c:v>0.2973</c:v>
                </c:pt>
              </c:numCache>
            </c:numRef>
          </c:val>
        </c:ser>
        <c:dLbls>
          <c:showLegendKey val="0"/>
          <c:showVal val="0"/>
          <c:showCatName val="0"/>
          <c:showSerName val="0"/>
          <c:showPercent val="0"/>
          <c:showBubbleSize val="0"/>
        </c:dLbls>
        <c:gapWidth val="150"/>
        <c:axId val="2077483544"/>
        <c:axId val="2077485416"/>
      </c:barChart>
      <c:catAx>
        <c:axId val="2077483544"/>
        <c:scaling>
          <c:orientation val="maxMin"/>
        </c:scaling>
        <c:delete val="0"/>
        <c:axPos val="l"/>
        <c:majorTickMark val="out"/>
        <c:minorTickMark val="none"/>
        <c:tickLblPos val="nextTo"/>
        <c:txPr>
          <a:bodyPr/>
          <a:lstStyle/>
          <a:p>
            <a:pPr>
              <a:defRPr sz="800">
                <a:latin typeface="Helvetica"/>
                <a:cs typeface="Helvetica"/>
              </a:defRPr>
            </a:pPr>
            <a:endParaRPr lang="en-US"/>
          </a:p>
        </c:txPr>
        <c:crossAx val="2077485416"/>
        <c:crosses val="autoZero"/>
        <c:auto val="1"/>
        <c:lblAlgn val="ctr"/>
        <c:lblOffset val="100"/>
        <c:noMultiLvlLbl val="0"/>
      </c:catAx>
      <c:valAx>
        <c:axId val="2077485416"/>
        <c:scaling>
          <c:orientation val="minMax"/>
          <c:min val="0.2"/>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077483544"/>
        <c:crosses val="max"/>
        <c:crossBetween val="between"/>
        <c:majorUnit val="0.1"/>
      </c:valAx>
    </c:plotArea>
    <c:legend>
      <c:legendPos val="r"/>
      <c:layout>
        <c:manualLayout>
          <c:xMode val="edge"/>
          <c:yMode val="edge"/>
          <c:x val="0.761199055957598"/>
          <c:y val="0.667607909110406"/>
          <c:w val="0.19453472634295"/>
          <c:h val="0.165212652274143"/>
        </c:manualLayout>
      </c:layout>
      <c:overlay val="0"/>
      <c:spPr>
        <a:solidFill>
          <a:schemeClr val="bg1"/>
        </a:solidFill>
      </c:spPr>
      <c:txPr>
        <a:bodyPr/>
        <a:lstStyle/>
        <a:p>
          <a:pPr>
            <a:defRPr sz="800">
              <a:latin typeface="Helvetica"/>
              <a:cs typeface="Helvetica"/>
            </a:defRPr>
          </a:pPr>
          <a:endParaRPr lang="en-US"/>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6187297221923"/>
          <c:y val="0.0113443319585052"/>
          <c:w val="0.772654613415304"/>
          <c:h val="0.938793400824897"/>
        </c:manualLayout>
      </c:layout>
      <c:barChart>
        <c:barDir val="bar"/>
        <c:grouping val="clustered"/>
        <c:varyColors val="0"/>
        <c:ser>
          <c:idx val="1"/>
          <c:order val="0"/>
          <c:tx>
            <c:strRef>
              <c:f>'Demographic Breakdowns'!$K$2</c:f>
              <c:strCache>
                <c:ptCount val="1"/>
                <c:pt idx="0">
                  <c:v>Democrat</c:v>
                </c:pt>
              </c:strCache>
            </c:strRef>
          </c:tx>
          <c:spPr>
            <a:solidFill>
              <a:schemeClr val="accent4">
                <a:lumMod val="60000"/>
                <a:lumOff val="40000"/>
              </a:schemeClr>
            </a:solidFill>
          </c:spPr>
          <c:invertIfNegative val="0"/>
          <c:cat>
            <c:strRef>
              <c:f>'Demographic Breakdowns'!$I$3:$I$18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Breakdowns'!$K$3:$K$18</c:f>
              <c:numCache>
                <c:formatCode>0%</c:formatCode>
                <c:ptCount val="16"/>
                <c:pt idx="0">
                  <c:v>0.6254</c:v>
                </c:pt>
                <c:pt idx="1">
                  <c:v>0.6234</c:v>
                </c:pt>
                <c:pt idx="2">
                  <c:v>0.5708</c:v>
                </c:pt>
                <c:pt idx="3">
                  <c:v>0.5735</c:v>
                </c:pt>
                <c:pt idx="4">
                  <c:v>0.5804</c:v>
                </c:pt>
                <c:pt idx="5">
                  <c:v>0.5775</c:v>
                </c:pt>
                <c:pt idx="6">
                  <c:v>0.5526</c:v>
                </c:pt>
                <c:pt idx="7">
                  <c:v>0.4973</c:v>
                </c:pt>
                <c:pt idx="8">
                  <c:v>0.4872</c:v>
                </c:pt>
                <c:pt idx="9">
                  <c:v>0.4512</c:v>
                </c:pt>
                <c:pt idx="10">
                  <c:v>0.4564</c:v>
                </c:pt>
                <c:pt idx="11">
                  <c:v>0.4357</c:v>
                </c:pt>
                <c:pt idx="12">
                  <c:v>0.4474</c:v>
                </c:pt>
                <c:pt idx="13">
                  <c:v>0.4404</c:v>
                </c:pt>
                <c:pt idx="14">
                  <c:v>0.391</c:v>
                </c:pt>
                <c:pt idx="15">
                  <c:v>0.2897</c:v>
                </c:pt>
              </c:numCache>
            </c:numRef>
          </c:val>
        </c:ser>
        <c:ser>
          <c:idx val="4"/>
          <c:order val="1"/>
          <c:tx>
            <c:strRef>
              <c:f>'Demographic Breakdowns'!$N$2</c:f>
              <c:strCache>
                <c:ptCount val="1"/>
                <c:pt idx="0">
                  <c:v>Independent</c:v>
                </c:pt>
              </c:strCache>
            </c:strRef>
          </c:tx>
          <c:spPr>
            <a:solidFill>
              <a:schemeClr val="tx1"/>
            </a:solidFill>
          </c:spPr>
          <c:invertIfNegative val="0"/>
          <c:cat>
            <c:strRef>
              <c:f>'Demographic Breakdowns'!$I$3:$I$18</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'Demographic Breakdowns'!$N$3:$N$18</c:f>
              <c:numCache>
                <c:formatCode>0%</c:formatCode>
                <c:ptCount val="16"/>
                <c:pt idx="0">
                  <c:v>0.639</c:v>
                </c:pt>
                <c:pt idx="1">
                  <c:v>0.6528</c:v>
                </c:pt>
                <c:pt idx="2">
                  <c:v>0.5961</c:v>
                </c:pt>
                <c:pt idx="3">
                  <c:v>0.5971</c:v>
                </c:pt>
                <c:pt idx="4">
                  <c:v>0.5688</c:v>
                </c:pt>
                <c:pt idx="5">
                  <c:v>0.5847</c:v>
                </c:pt>
                <c:pt idx="6">
                  <c:v>0.5535</c:v>
                </c:pt>
                <c:pt idx="7">
                  <c:v>0.4998</c:v>
                </c:pt>
                <c:pt idx="8">
                  <c:v>0.4952</c:v>
                </c:pt>
                <c:pt idx="9">
                  <c:v>0.4165</c:v>
                </c:pt>
                <c:pt idx="10">
                  <c:v>0.432</c:v>
                </c:pt>
                <c:pt idx="11">
                  <c:v>0.432</c:v>
                </c:pt>
                <c:pt idx="12">
                  <c:v>0.4576</c:v>
                </c:pt>
                <c:pt idx="13">
                  <c:v>0.415</c:v>
                </c:pt>
                <c:pt idx="14">
                  <c:v>0.3627</c:v>
                </c:pt>
                <c:pt idx="15">
                  <c:v>0.2973</c:v>
                </c:pt>
              </c:numCache>
            </c:numRef>
          </c:val>
        </c:ser>
        <c:dLbls>
          <c:showLegendKey val="0"/>
          <c:showVal val="0"/>
          <c:showCatName val="0"/>
          <c:showSerName val="0"/>
          <c:showPercent val="0"/>
          <c:showBubbleSize val="0"/>
        </c:dLbls>
        <c:gapWidth val="150"/>
        <c:axId val="2077599768"/>
        <c:axId val="2077517976"/>
      </c:barChart>
      <c:catAx>
        <c:axId val="2077599768"/>
        <c:scaling>
          <c:orientation val="maxMin"/>
        </c:scaling>
        <c:delete val="0"/>
        <c:axPos val="l"/>
        <c:majorTickMark val="out"/>
        <c:minorTickMark val="none"/>
        <c:tickLblPos val="nextTo"/>
        <c:txPr>
          <a:bodyPr/>
          <a:lstStyle/>
          <a:p>
            <a:pPr>
              <a:defRPr sz="800">
                <a:latin typeface="Helvetica"/>
                <a:cs typeface="Helvetica"/>
              </a:defRPr>
            </a:pPr>
            <a:endParaRPr lang="en-US"/>
          </a:p>
        </c:txPr>
        <c:crossAx val="2077517976"/>
        <c:crosses val="autoZero"/>
        <c:auto val="1"/>
        <c:lblAlgn val="ctr"/>
        <c:lblOffset val="100"/>
        <c:noMultiLvlLbl val="0"/>
      </c:catAx>
      <c:valAx>
        <c:axId val="2077517976"/>
        <c:scaling>
          <c:orientation val="minMax"/>
          <c:min val="0.2"/>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077599768"/>
        <c:crosses val="max"/>
        <c:crossBetween val="between"/>
        <c:majorUnit val="0.1"/>
      </c:valAx>
    </c:plotArea>
    <c:legend>
      <c:legendPos val="r"/>
      <c:layout>
        <c:manualLayout>
          <c:xMode val="edge"/>
          <c:yMode val="edge"/>
          <c:x val="0.761199055957598"/>
          <c:y val="0.667607909110406"/>
          <c:w val="0.20808256715582"/>
          <c:h val="0.165212652274143"/>
        </c:manualLayout>
      </c:layout>
      <c:overlay val="0"/>
      <c:spPr>
        <a:solidFill>
          <a:schemeClr val="bg1"/>
        </a:solidFill>
      </c:spPr>
      <c:txPr>
        <a:bodyPr/>
        <a:lstStyle/>
        <a:p>
          <a:pPr>
            <a:defRPr sz="800">
              <a:latin typeface="Helvetica"/>
              <a:cs typeface="Helvetica"/>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47532863059284"/>
          <c:y val="0.0294160565344179"/>
          <c:w val="0.597941984924641"/>
          <c:h val="0.914150370391091"/>
        </c:manualLayout>
      </c:layout>
      <c:barChart>
        <c:barDir val="bar"/>
        <c:grouping val="clustered"/>
        <c:varyColors val="0"/>
        <c:ser>
          <c:idx val="0"/>
          <c:order val="0"/>
          <c:tx>
            <c:strRef>
              <c:f>Sheet1!$I$5</c:f>
              <c:strCache>
                <c:ptCount val="1"/>
                <c:pt idx="0">
                  <c:v>Americans</c:v>
                </c:pt>
              </c:strCache>
            </c:strRef>
          </c:tx>
          <c:invertIfNegative val="0"/>
          <c:cat>
            <c:strRef>
              <c:f>Sheet1!$J$4:$N$4</c:f>
              <c:strCache>
                <c:ptCount val="5"/>
                <c:pt idx="0">
                  <c:v>Do Not Believe</c:v>
                </c:pt>
                <c:pt idx="1">
                  <c:v>Fairly Unsure</c:v>
                </c:pt>
                <c:pt idx="2">
                  <c:v>Neither Sure or Unsure</c:v>
                </c:pt>
                <c:pt idx="3">
                  <c:v>Fairly Sure</c:v>
                </c:pt>
                <c:pt idx="4">
                  <c:v>Absolutely Certain</c:v>
                </c:pt>
              </c:strCache>
            </c:strRef>
          </c:cat>
          <c:val>
            <c:numRef>
              <c:f>Sheet1!$J$5:$N$5</c:f>
              <c:numCache>
                <c:formatCode>0%</c:formatCode>
                <c:ptCount val="5"/>
                <c:pt idx="0">
                  <c:v>0.0824820279984866</c:v>
                </c:pt>
                <c:pt idx="1">
                  <c:v>0.0654559213015513</c:v>
                </c:pt>
                <c:pt idx="2">
                  <c:v>0.0998864926220204</c:v>
                </c:pt>
                <c:pt idx="3">
                  <c:v>0.201664774877034</c:v>
                </c:pt>
                <c:pt idx="4">
                  <c:v>0.550510783200908</c:v>
                </c:pt>
              </c:numCache>
            </c:numRef>
          </c:val>
        </c:ser>
        <c:ser>
          <c:idx val="1"/>
          <c:order val="1"/>
          <c:tx>
            <c:strRef>
              <c:f>Sheet1!$I$28</c:f>
              <c:strCache>
                <c:ptCount val="1"/>
                <c:pt idx="0">
                  <c:v>Germans</c:v>
                </c:pt>
              </c:strCache>
            </c:strRef>
          </c:tx>
          <c:invertIfNegative val="0"/>
          <c:cat>
            <c:strRef>
              <c:f>Sheet1!$J$4:$N$4</c:f>
              <c:strCache>
                <c:ptCount val="5"/>
                <c:pt idx="0">
                  <c:v>Do Not Believe</c:v>
                </c:pt>
                <c:pt idx="1">
                  <c:v>Fairly Unsure</c:v>
                </c:pt>
                <c:pt idx="2">
                  <c:v>Neither Sure or Unsure</c:v>
                </c:pt>
                <c:pt idx="3">
                  <c:v>Fairly Sure</c:v>
                </c:pt>
                <c:pt idx="4">
                  <c:v>Absolutely Certain</c:v>
                </c:pt>
              </c:strCache>
            </c:strRef>
          </c:cat>
          <c:val>
            <c:numRef>
              <c:f>Sheet1!$J$28:$N$28</c:f>
              <c:numCache>
                <c:formatCode>0%</c:formatCode>
                <c:ptCount val="5"/>
                <c:pt idx="0">
                  <c:v>0.327800829875519</c:v>
                </c:pt>
                <c:pt idx="1">
                  <c:v>0.0933609958506224</c:v>
                </c:pt>
                <c:pt idx="2">
                  <c:v>0.20746887966805</c:v>
                </c:pt>
                <c:pt idx="3">
                  <c:v>0.208852005532503</c:v>
                </c:pt>
                <c:pt idx="4">
                  <c:v>0.162517289073306</c:v>
                </c:pt>
              </c:numCache>
            </c:numRef>
          </c:val>
        </c:ser>
        <c:ser>
          <c:idx val="2"/>
          <c:order val="2"/>
          <c:tx>
            <c:strRef>
              <c:f>Sheet1!$I$49</c:f>
              <c:strCache>
                <c:ptCount val="1"/>
                <c:pt idx="0">
                  <c:v>Australians</c:v>
                </c:pt>
              </c:strCache>
            </c:strRef>
          </c:tx>
          <c:spPr>
            <a:solidFill>
              <a:schemeClr val="bg2">
                <a:lumMod val="40000"/>
                <a:lumOff val="60000"/>
              </a:schemeClr>
            </a:solidFill>
          </c:spPr>
          <c:invertIfNegative val="0"/>
          <c:cat>
            <c:strRef>
              <c:f>Sheet1!$J$4:$N$4</c:f>
              <c:strCache>
                <c:ptCount val="5"/>
                <c:pt idx="0">
                  <c:v>Do Not Believe</c:v>
                </c:pt>
                <c:pt idx="1">
                  <c:v>Fairly Unsure</c:v>
                </c:pt>
                <c:pt idx="2">
                  <c:v>Neither Sure or Unsure</c:v>
                </c:pt>
                <c:pt idx="3">
                  <c:v>Fairly Sure</c:v>
                </c:pt>
                <c:pt idx="4">
                  <c:v>Absolutely Certain</c:v>
                </c:pt>
              </c:strCache>
            </c:strRef>
          </c:cat>
          <c:val>
            <c:numRef>
              <c:f>Sheet1!$J$49:$N$49</c:f>
              <c:numCache>
                <c:formatCode>0%</c:formatCode>
                <c:ptCount val="5"/>
                <c:pt idx="0">
                  <c:v>0.221760221760222</c:v>
                </c:pt>
                <c:pt idx="1">
                  <c:v>0.121968121968122</c:v>
                </c:pt>
                <c:pt idx="2">
                  <c:v>0.155232155232155</c:v>
                </c:pt>
                <c:pt idx="3">
                  <c:v>0.228690228690229</c:v>
                </c:pt>
                <c:pt idx="4">
                  <c:v>0.272349272349272</c:v>
                </c:pt>
              </c:numCache>
            </c:numRef>
          </c:val>
        </c:ser>
        <c:ser>
          <c:idx val="3"/>
          <c:order val="3"/>
          <c:tx>
            <c:strRef>
              <c:f>Sheet1!$I$70</c:f>
              <c:strCache>
                <c:ptCount val="1"/>
                <c:pt idx="0">
                  <c:v>UK</c:v>
                </c:pt>
              </c:strCache>
            </c:strRef>
          </c:tx>
          <c:invertIfNegative val="0"/>
          <c:cat>
            <c:strRef>
              <c:f>Sheet1!$J$4:$N$4</c:f>
              <c:strCache>
                <c:ptCount val="5"/>
                <c:pt idx="0">
                  <c:v>Do Not Believe</c:v>
                </c:pt>
                <c:pt idx="1">
                  <c:v>Fairly Unsure</c:v>
                </c:pt>
                <c:pt idx="2">
                  <c:v>Neither Sure or Unsure</c:v>
                </c:pt>
                <c:pt idx="3">
                  <c:v>Fairly Sure</c:v>
                </c:pt>
                <c:pt idx="4">
                  <c:v>Absolutely Certain</c:v>
                </c:pt>
              </c:strCache>
            </c:strRef>
          </c:cat>
          <c:val>
            <c:numRef>
              <c:f>Sheet1!$J$70:$N$70</c:f>
              <c:numCache>
                <c:formatCode>0%</c:formatCode>
                <c:ptCount val="5"/>
                <c:pt idx="0">
                  <c:v>0.281407035175879</c:v>
                </c:pt>
                <c:pt idx="1">
                  <c:v>0.132537688442211</c:v>
                </c:pt>
                <c:pt idx="2">
                  <c:v>0.175879396984925</c:v>
                </c:pt>
                <c:pt idx="3">
                  <c:v>0.194095477386935</c:v>
                </c:pt>
                <c:pt idx="4">
                  <c:v>0.21608040201005</c:v>
                </c:pt>
              </c:numCache>
            </c:numRef>
          </c:val>
        </c:ser>
        <c:dLbls>
          <c:showLegendKey val="0"/>
          <c:showVal val="0"/>
          <c:showCatName val="0"/>
          <c:showSerName val="0"/>
          <c:showPercent val="0"/>
          <c:showBubbleSize val="0"/>
        </c:dLbls>
        <c:gapWidth val="150"/>
        <c:axId val="2093384856"/>
        <c:axId val="2093387976"/>
      </c:barChart>
      <c:catAx>
        <c:axId val="2093384856"/>
        <c:scaling>
          <c:orientation val="minMax"/>
        </c:scaling>
        <c:delete val="0"/>
        <c:axPos val="l"/>
        <c:majorTickMark val="out"/>
        <c:minorTickMark val="none"/>
        <c:tickLblPos val="nextTo"/>
        <c:crossAx val="2093387976"/>
        <c:crosses val="autoZero"/>
        <c:auto val="1"/>
        <c:lblAlgn val="ctr"/>
        <c:lblOffset val="100"/>
        <c:noMultiLvlLbl val="0"/>
      </c:catAx>
      <c:valAx>
        <c:axId val="2093387976"/>
        <c:scaling>
          <c:orientation val="minMax"/>
        </c:scaling>
        <c:delete val="0"/>
        <c:axPos val="b"/>
        <c:majorGridlines/>
        <c:numFmt formatCode="0%" sourceLinked="1"/>
        <c:majorTickMark val="out"/>
        <c:minorTickMark val="none"/>
        <c:tickLblPos val="nextTo"/>
        <c:crossAx val="2093384856"/>
        <c:crosses val="autoZero"/>
        <c:crossBetween val="between"/>
      </c:valAx>
    </c:plotArea>
    <c:legend>
      <c:legendPos val="r"/>
      <c:layout>
        <c:manualLayout>
          <c:xMode val="edge"/>
          <c:yMode val="edge"/>
          <c:x val="0.706245022178167"/>
          <c:y val="0.424720409948756"/>
          <c:w val="0.222831106264063"/>
          <c:h val="0.229239345081865"/>
        </c:manualLayout>
      </c:layout>
      <c:overlay val="0"/>
      <c:spPr>
        <a:solidFill>
          <a:schemeClr val="bg1">
            <a:lumMod val="75000"/>
          </a:schemeClr>
        </a:solidFill>
      </c:spPr>
      <c:txPr>
        <a:bodyPr/>
        <a:lstStyle/>
        <a:p>
          <a:pPr>
            <a:defRPr sz="900"/>
          </a:pPr>
          <a:endParaRPr lang="en-US"/>
        </a:p>
      </c:txPr>
    </c:legend>
    <c:plotVisOnly val="1"/>
    <c:dispBlanksAs val="gap"/>
    <c:showDLblsOverMax val="0"/>
  </c:chart>
  <c:txPr>
    <a:bodyPr/>
    <a:lstStyle/>
    <a:p>
      <a:pPr>
        <a:defRPr>
          <a:latin typeface="Helvetica"/>
          <a:cs typeface="Helvetica"/>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9330490623418"/>
          <c:y val="0.0113443319585052"/>
          <c:w val="0.65735726568973"/>
          <c:h val="0.932610173728284"/>
        </c:manualLayout>
      </c:layout>
      <c:barChart>
        <c:barDir val="bar"/>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FF0000"/>
              </a:solidFill>
            </c:spPr>
          </c:dPt>
          <c:dPt>
            <c:idx val="3"/>
            <c:invertIfNegative val="0"/>
            <c:bubble3D val="0"/>
            <c:spPr>
              <a:solidFill>
                <a:srgbClr val="FF0000"/>
              </a:solidFill>
            </c:spPr>
          </c:dPt>
          <c:dPt>
            <c:idx val="4"/>
            <c:invertIfNegative val="0"/>
            <c:bubble3D val="0"/>
            <c:spPr>
              <a:solidFill>
                <a:srgbClr val="FF0000"/>
              </a:solidFill>
            </c:spPr>
          </c:dPt>
          <c:dPt>
            <c:idx val="12"/>
            <c:invertIfNegative val="0"/>
            <c:bubble3D val="0"/>
            <c:spPr>
              <a:solidFill>
                <a:srgbClr val="FF0000"/>
              </a:solidFill>
            </c:spPr>
          </c:dPt>
          <c:dPt>
            <c:idx val="14"/>
            <c:invertIfNegative val="0"/>
            <c:bubble3D val="0"/>
            <c:spPr>
              <a:solidFill>
                <a:srgbClr val="FF0000"/>
              </a:solidFill>
            </c:spPr>
          </c:dPt>
          <c:dPt>
            <c:idx val="15"/>
            <c:invertIfNegative val="0"/>
            <c:bubble3D val="0"/>
            <c:spPr>
              <a:solidFill>
                <a:srgbClr val="FF0000"/>
              </a:solidFill>
            </c:spPr>
          </c:dPt>
          <c:cat>
            <c:strRef>
              <c:f>Sheet1!$A$2:$A$17</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Sheet1!$C$2:$C$17</c:f>
              <c:numCache>
                <c:formatCode>0.00</c:formatCode>
                <c:ptCount val="16"/>
                <c:pt idx="0">
                  <c:v>-0.0801212520627612</c:v>
                </c:pt>
                <c:pt idx="1">
                  <c:v>-0.0645256626151115</c:v>
                </c:pt>
                <c:pt idx="2">
                  <c:v>-0.0281943462596765</c:v>
                </c:pt>
                <c:pt idx="3">
                  <c:v>-0.072621523300287</c:v>
                </c:pt>
                <c:pt idx="4">
                  <c:v>-0.0798875102020801</c:v>
                </c:pt>
                <c:pt idx="5">
                  <c:v>-0.00446848091538383</c:v>
                </c:pt>
                <c:pt idx="6">
                  <c:v>-0.0128131710637388</c:v>
                </c:pt>
                <c:pt idx="7">
                  <c:v>0.0248274971326076</c:v>
                </c:pt>
                <c:pt idx="8">
                  <c:v>0.035429258162167</c:v>
                </c:pt>
                <c:pt idx="9">
                  <c:v>0.00234173383484868</c:v>
                </c:pt>
                <c:pt idx="10">
                  <c:v>0.0267755663916268</c:v>
                </c:pt>
                <c:pt idx="11">
                  <c:v>0.0240384658504355</c:v>
                </c:pt>
                <c:pt idx="12">
                  <c:v>0.0799480433387732</c:v>
                </c:pt>
                <c:pt idx="13">
                  <c:v>-0.0254191736592675</c:v>
                </c:pt>
                <c:pt idx="14">
                  <c:v>0.0753875136921018</c:v>
                </c:pt>
                <c:pt idx="15">
                  <c:v>0.0846465175289019</c:v>
                </c:pt>
              </c:numCache>
            </c:numRef>
          </c:val>
        </c:ser>
        <c:dLbls>
          <c:showLegendKey val="0"/>
          <c:showVal val="0"/>
          <c:showCatName val="0"/>
          <c:showSerName val="0"/>
          <c:showPercent val="0"/>
          <c:showBubbleSize val="0"/>
        </c:dLbls>
        <c:gapWidth val="150"/>
        <c:axId val="-2122088664"/>
        <c:axId val="-2122085576"/>
      </c:barChart>
      <c:catAx>
        <c:axId val="-2122088664"/>
        <c:scaling>
          <c:orientation val="maxMin"/>
        </c:scaling>
        <c:delete val="0"/>
        <c:axPos val="l"/>
        <c:majorTickMark val="out"/>
        <c:minorTickMark val="none"/>
        <c:tickLblPos val="low"/>
        <c:txPr>
          <a:bodyPr/>
          <a:lstStyle/>
          <a:p>
            <a:pPr>
              <a:defRPr sz="800"/>
            </a:pPr>
            <a:endParaRPr lang="en-US"/>
          </a:p>
        </c:txPr>
        <c:crossAx val="-2122085576"/>
        <c:crosses val="autoZero"/>
        <c:auto val="1"/>
        <c:lblAlgn val="ctr"/>
        <c:lblOffset val="100"/>
        <c:tickLblSkip val="1"/>
        <c:tickMarkSkip val="1"/>
        <c:noMultiLvlLbl val="0"/>
      </c:catAx>
      <c:valAx>
        <c:axId val="-2122085576"/>
        <c:scaling>
          <c:orientation val="minMax"/>
          <c:max val="0.15"/>
          <c:min val="-0.15"/>
        </c:scaling>
        <c:delete val="0"/>
        <c:axPos val="b"/>
        <c:majorGridlines/>
        <c:numFmt formatCode="0.00" sourceLinked="1"/>
        <c:majorTickMark val="out"/>
        <c:minorTickMark val="none"/>
        <c:tickLblPos val="nextTo"/>
        <c:txPr>
          <a:bodyPr/>
          <a:lstStyle/>
          <a:p>
            <a:pPr>
              <a:defRPr sz="800"/>
            </a:pPr>
            <a:endParaRPr lang="en-US"/>
          </a:p>
        </c:txPr>
        <c:crossAx val="-2122088664"/>
        <c:crosses val="max"/>
        <c:crossBetween val="between"/>
      </c:valAx>
    </c:plotArea>
    <c:plotVisOnly val="1"/>
    <c:dispBlanksAs val="gap"/>
    <c:showDLblsOverMax val="0"/>
  </c:chart>
  <c:txPr>
    <a:bodyPr/>
    <a:lstStyle/>
    <a:p>
      <a:pPr>
        <a:defRPr>
          <a:latin typeface="Helvetica"/>
          <a:cs typeface="Helvetica"/>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87447267983869"/>
          <c:y val="0.0113443319585052"/>
          <c:w val="0.66133636437752"/>
          <c:h val="0.938793400824897"/>
        </c:manualLayout>
      </c:layout>
      <c:barChart>
        <c:barDir val="bar"/>
        <c:grouping val="clustered"/>
        <c:varyColors val="0"/>
        <c:ser>
          <c:idx val="0"/>
          <c:order val="0"/>
          <c:tx>
            <c:v>Donates</c:v>
          </c:tx>
          <c:spPr>
            <a:solidFill>
              <a:schemeClr val="accent3">
                <a:lumMod val="60000"/>
                <a:lumOff val="40000"/>
              </a:schemeClr>
            </a:solidFill>
          </c:spPr>
          <c:invertIfNegative val="0"/>
          <c:cat>
            <c:strRef>
              <c:f>Sheet2!$A$2:$A$17</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Sheet2!$B$2:$B$17</c:f>
              <c:numCache>
                <c:formatCode>0.00</c:formatCode>
                <c:ptCount val="16"/>
                <c:pt idx="0">
                  <c:v>0.121882555623189</c:v>
                </c:pt>
                <c:pt idx="1">
                  <c:v>0.0684076151068257</c:v>
                </c:pt>
                <c:pt idx="2">
                  <c:v>0.0797197417594506</c:v>
                </c:pt>
                <c:pt idx="3">
                  <c:v>0.0711829835323945</c:v>
                </c:pt>
                <c:pt idx="4">
                  <c:v>0.0170787193049092</c:v>
                </c:pt>
                <c:pt idx="5">
                  <c:v>-0.00784670448572048</c:v>
                </c:pt>
                <c:pt idx="6">
                  <c:v>0.0266184191604499</c:v>
                </c:pt>
                <c:pt idx="7">
                  <c:v>0.000966205038880647</c:v>
                </c:pt>
                <c:pt idx="8">
                  <c:v>-0.00332782444842683</c:v>
                </c:pt>
                <c:pt idx="9">
                  <c:v>0.0207096549417904</c:v>
                </c:pt>
                <c:pt idx="10">
                  <c:v>-0.0154711563263938</c:v>
                </c:pt>
                <c:pt idx="11">
                  <c:v>-0.0402814247644443</c:v>
                </c:pt>
                <c:pt idx="12">
                  <c:v>-0.06177052245407</c:v>
                </c:pt>
                <c:pt idx="13">
                  <c:v>-0.0621210704978875</c:v>
                </c:pt>
                <c:pt idx="14">
                  <c:v>-0.105503373008264</c:v>
                </c:pt>
                <c:pt idx="15">
                  <c:v>-0.101558646644938</c:v>
                </c:pt>
              </c:numCache>
            </c:numRef>
          </c:val>
        </c:ser>
        <c:ser>
          <c:idx val="1"/>
          <c:order val="1"/>
          <c:tx>
            <c:v>Volunteers</c:v>
          </c:tx>
          <c:invertIfNegative val="0"/>
          <c:cat>
            <c:strRef>
              <c:f>Sheet2!$A$2:$A$17</c:f>
              <c:strCache>
                <c:ptCount val="16"/>
                <c:pt idx="0">
                  <c:v>Civil and personal liberties</c:v>
                </c:pt>
                <c:pt idx="1">
                  <c:v>Food and health</c:v>
                </c:pt>
                <c:pt idx="2">
                  <c:v>Individual economic well-being</c:v>
                </c:pt>
                <c:pt idx="3">
                  <c:v>Local crime and public safety</c:v>
                </c:pt>
                <c:pt idx="4">
                  <c:v>Equality of opportunities</c:v>
                </c:pt>
                <c:pt idx="5">
                  <c:v>Worker/employment rights</c:v>
                </c:pt>
                <c:pt idx="6">
                  <c:v>Rights to basic services</c:v>
                </c:pt>
                <c:pt idx="7">
                  <c:v>Societal economic well-being</c:v>
                </c:pt>
                <c:pt idx="8">
                  <c:v>Environmental sustainability</c:v>
                </c:pt>
                <c:pt idx="9">
                  <c:v>Global security</c:v>
                </c:pt>
                <c:pt idx="10">
                  <c:v>Global economic well-being</c:v>
                </c:pt>
                <c:pt idx="11">
                  <c:v>Societal social well-being</c:v>
                </c:pt>
                <c:pt idx="12">
                  <c:v>Animal welfare</c:v>
                </c:pt>
                <c:pt idx="13">
                  <c:v>Minority rights</c:v>
                </c:pt>
                <c:pt idx="14">
                  <c:v>Global social well-being</c:v>
                </c:pt>
                <c:pt idx="15">
                  <c:v>Commercial rights</c:v>
                </c:pt>
              </c:strCache>
            </c:strRef>
          </c:cat>
          <c:val>
            <c:numRef>
              <c:f>Sheet2!$C$2:$C$17</c:f>
              <c:numCache>
                <c:formatCode>0.00</c:formatCode>
                <c:ptCount val="16"/>
                <c:pt idx="0">
                  <c:v>0.0611131304246408</c:v>
                </c:pt>
                <c:pt idx="1">
                  <c:v>0.0390207693680147</c:v>
                </c:pt>
                <c:pt idx="2">
                  <c:v>-0.0114668537115917</c:v>
                </c:pt>
                <c:pt idx="3">
                  <c:v>0.00624469872315185</c:v>
                </c:pt>
                <c:pt idx="4">
                  <c:v>0.0298169709630161</c:v>
                </c:pt>
                <c:pt idx="5">
                  <c:v>-0.00414578375112627</c:v>
                </c:pt>
                <c:pt idx="6">
                  <c:v>0.016795441496025</c:v>
                </c:pt>
                <c:pt idx="7">
                  <c:v>0.0122044197791569</c:v>
                </c:pt>
                <c:pt idx="8">
                  <c:v>0.0265991734677438</c:v>
                </c:pt>
                <c:pt idx="9">
                  <c:v>-0.0130770145394024</c:v>
                </c:pt>
                <c:pt idx="10">
                  <c:v>-0.00454891995495442</c:v>
                </c:pt>
                <c:pt idx="11">
                  <c:v>-0.00306436863759324</c:v>
                </c:pt>
                <c:pt idx="12">
                  <c:v>-0.0774331896785366</c:v>
                </c:pt>
                <c:pt idx="13">
                  <c:v>0.00763629461427859</c:v>
                </c:pt>
                <c:pt idx="14">
                  <c:v>-0.0063214023582592</c:v>
                </c:pt>
                <c:pt idx="15">
                  <c:v>-0.0499395040354702</c:v>
                </c:pt>
              </c:numCache>
            </c:numRef>
          </c:val>
        </c:ser>
        <c:dLbls>
          <c:showLegendKey val="0"/>
          <c:showVal val="0"/>
          <c:showCatName val="0"/>
          <c:showSerName val="0"/>
          <c:showPercent val="0"/>
          <c:showBubbleSize val="0"/>
        </c:dLbls>
        <c:gapWidth val="150"/>
        <c:axId val="-2122093880"/>
        <c:axId val="2079177032"/>
      </c:barChart>
      <c:catAx>
        <c:axId val="-2122093880"/>
        <c:scaling>
          <c:orientation val="maxMin"/>
        </c:scaling>
        <c:delete val="0"/>
        <c:axPos val="l"/>
        <c:majorTickMark val="out"/>
        <c:minorTickMark val="none"/>
        <c:tickLblPos val="low"/>
        <c:txPr>
          <a:bodyPr/>
          <a:lstStyle/>
          <a:p>
            <a:pPr>
              <a:defRPr sz="800"/>
            </a:pPr>
            <a:endParaRPr lang="en-US"/>
          </a:p>
        </c:txPr>
        <c:crossAx val="2079177032"/>
        <c:crosses val="autoZero"/>
        <c:auto val="1"/>
        <c:lblAlgn val="ctr"/>
        <c:lblOffset val="100"/>
        <c:tickLblSkip val="1"/>
        <c:tickMarkSkip val="1"/>
        <c:noMultiLvlLbl val="0"/>
      </c:catAx>
      <c:valAx>
        <c:axId val="2079177032"/>
        <c:scaling>
          <c:orientation val="minMax"/>
        </c:scaling>
        <c:delete val="0"/>
        <c:axPos val="b"/>
        <c:majorGridlines/>
        <c:numFmt formatCode="0.00" sourceLinked="1"/>
        <c:majorTickMark val="out"/>
        <c:minorTickMark val="none"/>
        <c:tickLblPos val="nextTo"/>
        <c:txPr>
          <a:bodyPr/>
          <a:lstStyle/>
          <a:p>
            <a:pPr>
              <a:defRPr sz="800"/>
            </a:pPr>
            <a:endParaRPr lang="en-US"/>
          </a:p>
        </c:txPr>
        <c:crossAx val="-2122093880"/>
        <c:crosses val="max"/>
        <c:crossBetween val="between"/>
      </c:valAx>
    </c:plotArea>
    <c:legend>
      <c:legendPos val="r"/>
      <c:layout>
        <c:manualLayout>
          <c:xMode val="edge"/>
          <c:yMode val="edge"/>
          <c:x val="0.793811323187298"/>
          <c:y val="0.659967207802728"/>
          <c:w val="0.170229153193277"/>
          <c:h val="0.117176852893388"/>
        </c:manualLayout>
      </c:layout>
      <c:overlay val="0"/>
      <c:spPr>
        <a:solidFill>
          <a:schemeClr val="bg1"/>
        </a:solidFill>
      </c:spPr>
      <c:txPr>
        <a:bodyPr/>
        <a:lstStyle/>
        <a:p>
          <a:pPr>
            <a:defRPr sz="800"/>
          </a:pPr>
          <a:endParaRPr lang="en-US"/>
        </a:p>
      </c:txPr>
    </c:legend>
    <c:plotVisOnly val="1"/>
    <c:dispBlanksAs val="gap"/>
    <c:showDLblsOverMax val="0"/>
  </c:chart>
  <c:txPr>
    <a:bodyPr/>
    <a:lstStyle/>
    <a:p>
      <a:pPr>
        <a:defRPr>
          <a:latin typeface="Helvetica"/>
          <a:cs typeface="Helvetic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invertIfNegative val="0"/>
          <c:cat>
            <c:strRef>
              <c:f>'Basic Demographics'!$A$20:$A$24</c:f>
              <c:strCache>
                <c:ptCount val="5"/>
                <c:pt idx="0">
                  <c:v>Absolutely certain</c:v>
                </c:pt>
                <c:pt idx="1">
                  <c:v>Fairly sure</c:v>
                </c:pt>
                <c:pt idx="2">
                  <c:v>Not quite sure</c:v>
                </c:pt>
                <c:pt idx="3">
                  <c:v>Not sure at all</c:v>
                </c:pt>
                <c:pt idx="4">
                  <c:v>Do not believe</c:v>
                </c:pt>
              </c:strCache>
            </c:strRef>
          </c:cat>
          <c:val>
            <c:numRef>
              <c:f>'Basic Demographics'!$B$20:$B$24</c:f>
              <c:numCache>
                <c:formatCode>General</c:formatCode>
                <c:ptCount val="5"/>
                <c:pt idx="0">
                  <c:v>2.09</c:v>
                </c:pt>
                <c:pt idx="1">
                  <c:v>2.2</c:v>
                </c:pt>
                <c:pt idx="2">
                  <c:v>2.38</c:v>
                </c:pt>
                <c:pt idx="3">
                  <c:v>2.3</c:v>
                </c:pt>
                <c:pt idx="4">
                  <c:v>2.36</c:v>
                </c:pt>
              </c:numCache>
            </c:numRef>
          </c:val>
        </c:ser>
        <c:dLbls>
          <c:showLegendKey val="0"/>
          <c:showVal val="0"/>
          <c:showCatName val="0"/>
          <c:showSerName val="0"/>
          <c:showPercent val="0"/>
          <c:showBubbleSize val="0"/>
        </c:dLbls>
        <c:gapWidth val="150"/>
        <c:axId val="-2140215272"/>
        <c:axId val="-2140212328"/>
      </c:barChart>
      <c:catAx>
        <c:axId val="-2140215272"/>
        <c:scaling>
          <c:orientation val="maxMin"/>
        </c:scaling>
        <c:delete val="0"/>
        <c:axPos val="l"/>
        <c:majorTickMark val="out"/>
        <c:minorTickMark val="none"/>
        <c:tickLblPos val="nextTo"/>
        <c:crossAx val="-2140212328"/>
        <c:crosses val="autoZero"/>
        <c:auto val="1"/>
        <c:lblAlgn val="ctr"/>
        <c:lblOffset val="100"/>
        <c:noMultiLvlLbl val="0"/>
      </c:catAx>
      <c:valAx>
        <c:axId val="-2140212328"/>
        <c:scaling>
          <c:orientation val="minMax"/>
          <c:min val="1.5"/>
        </c:scaling>
        <c:delete val="0"/>
        <c:axPos val="b"/>
        <c:majorGridlines/>
        <c:numFmt formatCode="General" sourceLinked="1"/>
        <c:majorTickMark val="out"/>
        <c:minorTickMark val="none"/>
        <c:tickLblPos val="nextTo"/>
        <c:crossAx val="-2140215272"/>
        <c:crosses val="max"/>
        <c:crossBetween val="between"/>
        <c:majorUnit val="0.25"/>
      </c:valAx>
    </c:plotArea>
    <c:plotVisOnly val="1"/>
    <c:dispBlanksAs val="gap"/>
    <c:showDLblsOverMax val="0"/>
  </c:chart>
  <c:txPr>
    <a:bodyPr/>
    <a:lstStyle/>
    <a:p>
      <a:pPr>
        <a:defRPr>
          <a:latin typeface="Helvetica"/>
          <a:cs typeface="Helvetic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46290958457779"/>
          <c:y val="0.0294160565344179"/>
          <c:w val="0.930260765680152"/>
          <c:h val="0.913230294582831"/>
        </c:manualLayout>
      </c:layout>
      <c:lineChart>
        <c:grouping val="standard"/>
        <c:varyColors val="0"/>
        <c:ser>
          <c:idx val="2"/>
          <c:order val="0"/>
          <c:tx>
            <c:strRef>
              <c:f>Sheet1!$S$41</c:f>
              <c:strCache>
                <c:ptCount val="1"/>
                <c:pt idx="0">
                  <c:v>USA</c:v>
                </c:pt>
              </c:strCache>
            </c:strRef>
          </c:tx>
          <c:cat>
            <c:strRef>
              <c:f>Sheet1!$T$38:$X$38</c:f>
              <c:strCache>
                <c:ptCount val="5"/>
                <c:pt idx="0">
                  <c:v>Do Not Believe</c:v>
                </c:pt>
                <c:pt idx="1">
                  <c:v>Fairly Unsure</c:v>
                </c:pt>
                <c:pt idx="2">
                  <c:v>Neither Sure or Unsure</c:v>
                </c:pt>
                <c:pt idx="3">
                  <c:v>Fairly Sure</c:v>
                </c:pt>
                <c:pt idx="4">
                  <c:v>Absolutely Certain</c:v>
                </c:pt>
              </c:strCache>
            </c:strRef>
          </c:cat>
          <c:val>
            <c:numRef>
              <c:f>Sheet1!$T$41:$X$41</c:f>
              <c:numCache>
                <c:formatCode>0%</c:formatCode>
                <c:ptCount val="5"/>
                <c:pt idx="0">
                  <c:v>0.114832535885167</c:v>
                </c:pt>
                <c:pt idx="1">
                  <c:v>0.162650602409639</c:v>
                </c:pt>
                <c:pt idx="2">
                  <c:v>0.143426294820717</c:v>
                </c:pt>
                <c:pt idx="3">
                  <c:v>0.27843137254902</c:v>
                </c:pt>
                <c:pt idx="4">
                  <c:v>0.637073863636364</c:v>
                </c:pt>
              </c:numCache>
            </c:numRef>
          </c:val>
          <c:smooth val="0"/>
        </c:ser>
        <c:ser>
          <c:idx val="0"/>
          <c:order val="1"/>
          <c:tx>
            <c:strRef>
              <c:f>Sheet1!$S$39</c:f>
              <c:strCache>
                <c:ptCount val="1"/>
                <c:pt idx="0">
                  <c:v>Australia</c:v>
                </c:pt>
              </c:strCache>
            </c:strRef>
          </c:tx>
          <c:spPr>
            <a:ln>
              <a:prstDash val="sysDash"/>
            </a:ln>
          </c:spPr>
          <c:cat>
            <c:strRef>
              <c:f>Sheet1!$T$38:$X$38</c:f>
              <c:strCache>
                <c:ptCount val="5"/>
                <c:pt idx="0">
                  <c:v>Do Not Believe</c:v>
                </c:pt>
                <c:pt idx="1">
                  <c:v>Fairly Unsure</c:v>
                </c:pt>
                <c:pt idx="2">
                  <c:v>Neither Sure or Unsure</c:v>
                </c:pt>
                <c:pt idx="3">
                  <c:v>Fairly Sure</c:v>
                </c:pt>
                <c:pt idx="4">
                  <c:v>Absolutely Certain</c:v>
                </c:pt>
              </c:strCache>
            </c:strRef>
          </c:cat>
          <c:val>
            <c:numRef>
              <c:f>Sheet1!$T$39:$X$39</c:f>
              <c:numCache>
                <c:formatCode>0%</c:formatCode>
                <c:ptCount val="5"/>
                <c:pt idx="0">
                  <c:v>0.0932642487046632</c:v>
                </c:pt>
                <c:pt idx="1">
                  <c:v>0.07</c:v>
                </c:pt>
                <c:pt idx="2">
                  <c:v>0.0942028985507246</c:v>
                </c:pt>
                <c:pt idx="3">
                  <c:v>0.178403755868545</c:v>
                </c:pt>
                <c:pt idx="4">
                  <c:v>0.465217391304348</c:v>
                </c:pt>
              </c:numCache>
            </c:numRef>
          </c:val>
          <c:smooth val="0"/>
        </c:ser>
        <c:ser>
          <c:idx val="1"/>
          <c:order val="2"/>
          <c:tx>
            <c:strRef>
              <c:f>Sheet1!$S$40</c:f>
              <c:strCache>
                <c:ptCount val="1"/>
                <c:pt idx="0">
                  <c:v>UK</c:v>
                </c:pt>
              </c:strCache>
            </c:strRef>
          </c:tx>
          <c:cat>
            <c:strRef>
              <c:f>Sheet1!$T$38:$X$38</c:f>
              <c:strCache>
                <c:ptCount val="5"/>
                <c:pt idx="0">
                  <c:v>Do Not Believe</c:v>
                </c:pt>
                <c:pt idx="1">
                  <c:v>Fairly Unsure</c:v>
                </c:pt>
                <c:pt idx="2">
                  <c:v>Neither Sure or Unsure</c:v>
                </c:pt>
                <c:pt idx="3">
                  <c:v>Fairly Sure</c:v>
                </c:pt>
                <c:pt idx="4">
                  <c:v>Absolutely Certain</c:v>
                </c:pt>
              </c:strCache>
            </c:strRef>
          </c:cat>
          <c:val>
            <c:numRef>
              <c:f>Sheet1!$T$40:$X$40</c:f>
              <c:numCache>
                <c:formatCode>0%</c:formatCode>
                <c:ptCount val="5"/>
                <c:pt idx="0">
                  <c:v>0.11368909512761</c:v>
                </c:pt>
                <c:pt idx="1">
                  <c:v>0.135678391959799</c:v>
                </c:pt>
                <c:pt idx="2">
                  <c:v>0.125</c:v>
                </c:pt>
                <c:pt idx="3">
                  <c:v>0.256756756756757</c:v>
                </c:pt>
                <c:pt idx="4">
                  <c:v>0.521084337349398</c:v>
                </c:pt>
              </c:numCache>
            </c:numRef>
          </c:val>
          <c:smooth val="0"/>
        </c:ser>
        <c:ser>
          <c:idx val="3"/>
          <c:order val="3"/>
          <c:tx>
            <c:strRef>
              <c:f>Sheet1!$S$42</c:f>
              <c:strCache>
                <c:ptCount val="1"/>
                <c:pt idx="0">
                  <c:v>Germany</c:v>
                </c:pt>
              </c:strCache>
            </c:strRef>
          </c:tx>
          <c:cat>
            <c:strRef>
              <c:f>Sheet1!$T$38:$X$38</c:f>
              <c:strCache>
                <c:ptCount val="5"/>
                <c:pt idx="0">
                  <c:v>Do Not Believe</c:v>
                </c:pt>
                <c:pt idx="1">
                  <c:v>Fairly Unsure</c:v>
                </c:pt>
                <c:pt idx="2">
                  <c:v>Neither Sure or Unsure</c:v>
                </c:pt>
                <c:pt idx="3">
                  <c:v>Fairly Sure</c:v>
                </c:pt>
                <c:pt idx="4">
                  <c:v>Absolutely Certain</c:v>
                </c:pt>
              </c:strCache>
            </c:strRef>
          </c:cat>
          <c:val>
            <c:numRef>
              <c:f>Sheet1!$T$42:$X$42</c:f>
              <c:numCache>
                <c:formatCode>0%</c:formatCode>
                <c:ptCount val="5"/>
                <c:pt idx="0">
                  <c:v>0.0810234541577825</c:v>
                </c:pt>
                <c:pt idx="1">
                  <c:v>0.125</c:v>
                </c:pt>
                <c:pt idx="2">
                  <c:v>0.151202749140893</c:v>
                </c:pt>
                <c:pt idx="3">
                  <c:v>0.293515358361775</c:v>
                </c:pt>
                <c:pt idx="4">
                  <c:v>0.366071428571428</c:v>
                </c:pt>
              </c:numCache>
            </c:numRef>
          </c:val>
          <c:smooth val="0"/>
        </c:ser>
        <c:dLbls>
          <c:showLegendKey val="0"/>
          <c:showVal val="0"/>
          <c:showCatName val="0"/>
          <c:showSerName val="0"/>
          <c:showPercent val="0"/>
          <c:showBubbleSize val="0"/>
        </c:dLbls>
        <c:marker val="1"/>
        <c:smooth val="0"/>
        <c:axId val="-2118429608"/>
        <c:axId val="-2118426488"/>
      </c:lineChart>
      <c:catAx>
        <c:axId val="-2118429608"/>
        <c:scaling>
          <c:orientation val="minMax"/>
        </c:scaling>
        <c:delete val="0"/>
        <c:axPos val="b"/>
        <c:majorTickMark val="out"/>
        <c:minorTickMark val="none"/>
        <c:tickLblPos val="nextTo"/>
        <c:crossAx val="-2118426488"/>
        <c:crosses val="autoZero"/>
        <c:auto val="1"/>
        <c:lblAlgn val="ctr"/>
        <c:lblOffset val="100"/>
        <c:noMultiLvlLbl val="0"/>
      </c:catAx>
      <c:valAx>
        <c:axId val="-2118426488"/>
        <c:scaling>
          <c:orientation val="minMax"/>
        </c:scaling>
        <c:delete val="0"/>
        <c:axPos val="l"/>
        <c:majorGridlines/>
        <c:numFmt formatCode="0%" sourceLinked="1"/>
        <c:majorTickMark val="out"/>
        <c:minorTickMark val="none"/>
        <c:tickLblPos val="nextTo"/>
        <c:crossAx val="-2118429608"/>
        <c:crosses val="autoZero"/>
        <c:crossBetween val="between"/>
      </c:valAx>
    </c:plotArea>
    <c:legend>
      <c:legendPos val="r"/>
      <c:layout>
        <c:manualLayout>
          <c:xMode val="edge"/>
          <c:yMode val="edge"/>
          <c:x val="0.126896551724138"/>
          <c:y val="0.153420324802439"/>
          <c:w val="0.155460181750754"/>
          <c:h val="0.231553361991569"/>
        </c:manualLayout>
      </c:layout>
      <c:overlay val="0"/>
      <c:spPr>
        <a:solidFill>
          <a:schemeClr val="bg1">
            <a:lumMod val="75000"/>
          </a:schemeClr>
        </a:solidFill>
      </c:spPr>
    </c:legend>
    <c:plotVisOnly val="1"/>
    <c:dispBlanksAs val="gap"/>
    <c:showDLblsOverMax val="0"/>
  </c:chart>
  <c:txPr>
    <a:bodyPr/>
    <a:lstStyle/>
    <a:p>
      <a:pPr>
        <a:defRPr sz="1200">
          <a:latin typeface="Helvetica"/>
          <a:cs typeface="Helvetica"/>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invertIfNegative val="0"/>
          <c:cat>
            <c:strRef>
              <c:f>'Donating &amp; Volunteering'!$A$4:$A$22</c:f>
              <c:strCache>
                <c:ptCount val="19"/>
                <c:pt idx="0">
                  <c:v>Voting Rights Groups</c:v>
                </c:pt>
                <c:pt idx="1">
                  <c:v>Civil Rights Organisations</c:v>
                </c:pt>
                <c:pt idx="2">
                  <c:v>Human Rights Groups</c:v>
                </c:pt>
                <c:pt idx="3">
                  <c:v>Intl Poverty Relief Organisations</c:v>
                </c:pt>
                <c:pt idx="4">
                  <c:v>Disabilities &amp; Aged Care Organisations</c:v>
                </c:pt>
                <c:pt idx="5">
                  <c:v>Family Planning Groups</c:v>
                </c:pt>
                <c:pt idx="6">
                  <c:v>General Philanthropy (Not covered elsewhere)</c:v>
                </c:pt>
                <c:pt idx="7">
                  <c:v>Museums and Arts Organisations</c:v>
                </c:pt>
                <c:pt idx="8">
                  <c:v>Children's Welfare Organisations (Non-Medical)</c:v>
                </c:pt>
                <c:pt idx="9">
                  <c:v>Intl Medical Relief Organisations</c:v>
                </c:pt>
                <c:pt idx="10">
                  <c:v>Political Parties</c:v>
                </c:pt>
                <c:pt idx="11">
                  <c:v>Environmental Groups</c:v>
                </c:pt>
                <c:pt idx="12">
                  <c:v>Homeless Shelters/Poverty Relief (Local)</c:v>
                </c:pt>
                <c:pt idx="13">
                  <c:v>Educational Institutions</c:v>
                </c:pt>
                <c:pt idx="14">
                  <c:v>Animal Welfare Organisations</c:v>
                </c:pt>
                <c:pt idx="15">
                  <c:v>Children's Health Care Organisations</c:v>
                </c:pt>
                <c:pt idx="16">
                  <c:v>Health/Medical Institutes</c:v>
                </c:pt>
                <c:pt idx="17">
                  <c:v>Religious Organisations</c:v>
                </c:pt>
                <c:pt idx="18">
                  <c:v>Place of Worship</c:v>
                </c:pt>
              </c:strCache>
            </c:strRef>
          </c:cat>
          <c:val>
            <c:numRef>
              <c:f>'Donating &amp; Volunteering'!$B$4:$B$22</c:f>
              <c:numCache>
                <c:formatCode>0%</c:formatCode>
                <c:ptCount val="19"/>
                <c:pt idx="0">
                  <c:v>0.01</c:v>
                </c:pt>
                <c:pt idx="1">
                  <c:v>0.02</c:v>
                </c:pt>
                <c:pt idx="2">
                  <c:v>0.03</c:v>
                </c:pt>
                <c:pt idx="3">
                  <c:v>0.03</c:v>
                </c:pt>
                <c:pt idx="4">
                  <c:v>0.03</c:v>
                </c:pt>
                <c:pt idx="5">
                  <c:v>0.03</c:v>
                </c:pt>
                <c:pt idx="6">
                  <c:v>0.04</c:v>
                </c:pt>
                <c:pt idx="7">
                  <c:v>0.05</c:v>
                </c:pt>
                <c:pt idx="8">
                  <c:v>0.06</c:v>
                </c:pt>
                <c:pt idx="9">
                  <c:v>0.06</c:v>
                </c:pt>
                <c:pt idx="10">
                  <c:v>0.07</c:v>
                </c:pt>
                <c:pt idx="11">
                  <c:v>0.07</c:v>
                </c:pt>
                <c:pt idx="12">
                  <c:v>0.1</c:v>
                </c:pt>
                <c:pt idx="13">
                  <c:v>0.12</c:v>
                </c:pt>
                <c:pt idx="14">
                  <c:v>0.15</c:v>
                </c:pt>
                <c:pt idx="15">
                  <c:v>0.16</c:v>
                </c:pt>
                <c:pt idx="16">
                  <c:v>0.18</c:v>
                </c:pt>
                <c:pt idx="17">
                  <c:v>0.22</c:v>
                </c:pt>
                <c:pt idx="18">
                  <c:v>0.3</c:v>
                </c:pt>
              </c:numCache>
            </c:numRef>
          </c:val>
        </c:ser>
        <c:dLbls>
          <c:showLegendKey val="0"/>
          <c:showVal val="0"/>
          <c:showCatName val="0"/>
          <c:showSerName val="0"/>
          <c:showPercent val="0"/>
          <c:showBubbleSize val="0"/>
        </c:dLbls>
        <c:gapWidth val="150"/>
        <c:axId val="-2118492392"/>
        <c:axId val="-2118502376"/>
      </c:barChart>
      <c:catAx>
        <c:axId val="-2118492392"/>
        <c:scaling>
          <c:orientation val="minMax"/>
        </c:scaling>
        <c:delete val="0"/>
        <c:axPos val="l"/>
        <c:majorTickMark val="out"/>
        <c:minorTickMark val="none"/>
        <c:tickLblPos val="nextTo"/>
        <c:txPr>
          <a:bodyPr/>
          <a:lstStyle/>
          <a:p>
            <a:pPr>
              <a:defRPr sz="800">
                <a:latin typeface="Helvetica"/>
                <a:cs typeface="Helvetica"/>
              </a:defRPr>
            </a:pPr>
            <a:endParaRPr lang="en-US"/>
          </a:p>
        </c:txPr>
        <c:crossAx val="-2118502376"/>
        <c:crosses val="autoZero"/>
        <c:auto val="1"/>
        <c:lblAlgn val="ctr"/>
        <c:lblOffset val="100"/>
        <c:noMultiLvlLbl val="0"/>
      </c:catAx>
      <c:valAx>
        <c:axId val="-2118502376"/>
        <c:scaling>
          <c:orientation val="minMax"/>
          <c:max val="0.3"/>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11849239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invertIfNegative val="0"/>
          <c:cat>
            <c:strRef>
              <c:f>'Donating &amp; Volunteering'!$G$4:$G$22</c:f>
              <c:strCache>
                <c:ptCount val="19"/>
                <c:pt idx="0">
                  <c:v>Family Planning Groups</c:v>
                </c:pt>
                <c:pt idx="1">
                  <c:v>Intl Poverty Relief organizations</c:v>
                </c:pt>
                <c:pt idx="2">
                  <c:v>Civil Rights organizations</c:v>
                </c:pt>
                <c:pt idx="3">
                  <c:v>Voting Rights Groups</c:v>
                </c:pt>
                <c:pt idx="4">
                  <c:v>Disabilities &amp; Aged Care organizations</c:v>
                </c:pt>
                <c:pt idx="5">
                  <c:v>Human Rights Groups</c:v>
                </c:pt>
                <c:pt idx="6">
                  <c:v>General Philanthropy (Not covered elsewhere)</c:v>
                </c:pt>
                <c:pt idx="7">
                  <c:v>Intl Medical Relief organizations</c:v>
                </c:pt>
                <c:pt idx="8">
                  <c:v>Museums and Arts organizations</c:v>
                </c:pt>
                <c:pt idx="9">
                  <c:v>Children's Welfare organizations (Non-Medical)</c:v>
                </c:pt>
                <c:pt idx="10">
                  <c:v>Children's Health Care organizations</c:v>
                </c:pt>
                <c:pt idx="11">
                  <c:v>Health/Medical Institutes</c:v>
                </c:pt>
                <c:pt idx="12">
                  <c:v>Political Parties</c:v>
                </c:pt>
                <c:pt idx="13">
                  <c:v>Environmental Groups</c:v>
                </c:pt>
                <c:pt idx="14">
                  <c:v>Homeless Shelters/Poverty Relief (Local)</c:v>
                </c:pt>
                <c:pt idx="15">
                  <c:v>Animal Welfare organizations</c:v>
                </c:pt>
                <c:pt idx="16">
                  <c:v>Religious organizations</c:v>
                </c:pt>
                <c:pt idx="17">
                  <c:v>Educational Institutions</c:v>
                </c:pt>
                <c:pt idx="18">
                  <c:v>Place of Worship</c:v>
                </c:pt>
              </c:strCache>
            </c:strRef>
          </c:cat>
          <c:val>
            <c:numRef>
              <c:f>'Donating &amp; Volunteering'!$H$4:$H$22</c:f>
              <c:numCache>
                <c:formatCode>0%</c:formatCode>
                <c:ptCount val="19"/>
                <c:pt idx="0">
                  <c:v>0.0</c:v>
                </c:pt>
                <c:pt idx="1">
                  <c:v>0.0</c:v>
                </c:pt>
                <c:pt idx="2">
                  <c:v>0.01</c:v>
                </c:pt>
                <c:pt idx="3">
                  <c:v>0.01</c:v>
                </c:pt>
                <c:pt idx="4">
                  <c:v>0.01</c:v>
                </c:pt>
                <c:pt idx="5">
                  <c:v>0.01</c:v>
                </c:pt>
                <c:pt idx="6">
                  <c:v>0.01</c:v>
                </c:pt>
                <c:pt idx="7">
                  <c:v>0.01</c:v>
                </c:pt>
                <c:pt idx="8">
                  <c:v>0.01</c:v>
                </c:pt>
                <c:pt idx="9">
                  <c:v>0.01</c:v>
                </c:pt>
                <c:pt idx="10">
                  <c:v>0.01</c:v>
                </c:pt>
                <c:pt idx="11">
                  <c:v>0.02</c:v>
                </c:pt>
                <c:pt idx="12">
                  <c:v>0.03</c:v>
                </c:pt>
                <c:pt idx="13">
                  <c:v>0.03</c:v>
                </c:pt>
                <c:pt idx="14">
                  <c:v>0.03</c:v>
                </c:pt>
                <c:pt idx="15">
                  <c:v>0.03</c:v>
                </c:pt>
                <c:pt idx="16">
                  <c:v>0.04</c:v>
                </c:pt>
                <c:pt idx="17">
                  <c:v>0.09</c:v>
                </c:pt>
                <c:pt idx="18">
                  <c:v>0.16</c:v>
                </c:pt>
              </c:numCache>
            </c:numRef>
          </c:val>
        </c:ser>
        <c:dLbls>
          <c:showLegendKey val="0"/>
          <c:showVal val="0"/>
          <c:showCatName val="0"/>
          <c:showSerName val="0"/>
          <c:showPercent val="0"/>
          <c:showBubbleSize val="0"/>
        </c:dLbls>
        <c:gapWidth val="150"/>
        <c:axId val="-2118393720"/>
        <c:axId val="-2118390712"/>
      </c:barChart>
      <c:catAx>
        <c:axId val="-2118393720"/>
        <c:scaling>
          <c:orientation val="minMax"/>
        </c:scaling>
        <c:delete val="0"/>
        <c:axPos val="l"/>
        <c:majorTickMark val="out"/>
        <c:minorTickMark val="none"/>
        <c:tickLblPos val="nextTo"/>
        <c:txPr>
          <a:bodyPr/>
          <a:lstStyle/>
          <a:p>
            <a:pPr>
              <a:defRPr sz="800">
                <a:latin typeface="Helvetica"/>
                <a:cs typeface="Helvetica"/>
              </a:defRPr>
            </a:pPr>
            <a:endParaRPr lang="en-US"/>
          </a:p>
        </c:txPr>
        <c:crossAx val="-2118390712"/>
        <c:crosses val="autoZero"/>
        <c:auto val="1"/>
        <c:lblAlgn val="ctr"/>
        <c:lblOffset val="100"/>
        <c:noMultiLvlLbl val="0"/>
      </c:catAx>
      <c:valAx>
        <c:axId val="-2118390712"/>
        <c:scaling>
          <c:orientation val="minMax"/>
          <c:max val="0.16"/>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11839372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89368979502103"/>
          <c:y val="0.019047619047619"/>
          <c:w val="0.651980537700972"/>
          <c:h val="0.901068866391701"/>
        </c:manualLayout>
      </c:layout>
      <c:barChart>
        <c:barDir val="bar"/>
        <c:grouping val="clustered"/>
        <c:varyColors val="0"/>
        <c:ser>
          <c:idx val="2"/>
          <c:order val="0"/>
          <c:tx>
            <c:strRef>
              <c:f>Sheet1!$D$1</c:f>
              <c:strCache>
                <c:ptCount val="1"/>
                <c:pt idx="0">
                  <c:v>Donating to Non-Religious Organizations</c:v>
                </c:pt>
              </c:strCache>
            </c:strRef>
          </c:tx>
          <c:spPr>
            <a:solidFill>
              <a:schemeClr val="tx2">
                <a:lumMod val="50000"/>
                <a:lumOff val="50000"/>
              </a:schemeClr>
            </a:solidFill>
          </c:spPr>
          <c:invertIfNegative val="0"/>
          <c:cat>
            <c:strRef>
              <c:f>Sheet1!$A$2:$A$6</c:f>
              <c:strCache>
                <c:ptCount val="5"/>
                <c:pt idx="0">
                  <c:v>Do Not Believe at All</c:v>
                </c:pt>
                <c:pt idx="1">
                  <c:v>Fairly Unsure</c:v>
                </c:pt>
                <c:pt idx="2">
                  <c:v>Neither Sure or Unsure</c:v>
                </c:pt>
                <c:pt idx="3">
                  <c:v>Fairly Sure</c:v>
                </c:pt>
                <c:pt idx="4">
                  <c:v>Absolutely Certain</c:v>
                </c:pt>
              </c:strCache>
            </c:strRef>
          </c:cat>
          <c:val>
            <c:numRef>
              <c:f>Sheet1!$D$2:$D$6</c:f>
              <c:numCache>
                <c:formatCode>General</c:formatCode>
                <c:ptCount val="5"/>
                <c:pt idx="0">
                  <c:v>0.426</c:v>
                </c:pt>
                <c:pt idx="1">
                  <c:v>0.416</c:v>
                </c:pt>
                <c:pt idx="2">
                  <c:v>0.397</c:v>
                </c:pt>
                <c:pt idx="3">
                  <c:v>0.455</c:v>
                </c:pt>
                <c:pt idx="4">
                  <c:v>0.437</c:v>
                </c:pt>
              </c:numCache>
            </c:numRef>
          </c:val>
        </c:ser>
        <c:ser>
          <c:idx val="1"/>
          <c:order val="1"/>
          <c:tx>
            <c:strRef>
              <c:f>Sheet1!$C$1</c:f>
              <c:strCache>
                <c:ptCount val="1"/>
                <c:pt idx="0">
                  <c:v>Donating to Religiously Affiliated Organizations</c:v>
                </c:pt>
              </c:strCache>
            </c:strRef>
          </c:tx>
          <c:invertIfNegative val="0"/>
          <c:cat>
            <c:strRef>
              <c:f>Sheet1!$A$2:$A$6</c:f>
              <c:strCache>
                <c:ptCount val="5"/>
                <c:pt idx="0">
                  <c:v>Do Not Believe at All</c:v>
                </c:pt>
                <c:pt idx="1">
                  <c:v>Fairly Unsure</c:v>
                </c:pt>
                <c:pt idx="2">
                  <c:v>Neither Sure or Unsure</c:v>
                </c:pt>
                <c:pt idx="3">
                  <c:v>Fairly Sure</c:v>
                </c:pt>
                <c:pt idx="4">
                  <c:v>Absolutely Certain</c:v>
                </c:pt>
              </c:strCache>
            </c:strRef>
          </c:cat>
          <c:val>
            <c:numRef>
              <c:f>Sheet1!$C$2:$C$6</c:f>
              <c:numCache>
                <c:formatCode>General</c:formatCode>
                <c:ptCount val="5"/>
                <c:pt idx="0">
                  <c:v>0.087</c:v>
                </c:pt>
                <c:pt idx="1">
                  <c:v>0.15</c:v>
                </c:pt>
                <c:pt idx="2">
                  <c:v>0.17</c:v>
                </c:pt>
                <c:pt idx="3">
                  <c:v>0.298</c:v>
                </c:pt>
                <c:pt idx="4">
                  <c:v>0.511</c:v>
                </c:pt>
              </c:numCache>
            </c:numRef>
          </c:val>
        </c:ser>
        <c:ser>
          <c:idx val="0"/>
          <c:order val="2"/>
          <c:tx>
            <c:strRef>
              <c:f>Sheet1!$B$1</c:f>
              <c:strCache>
                <c:ptCount val="1"/>
                <c:pt idx="0">
                  <c:v>Donating</c:v>
                </c:pt>
              </c:strCache>
            </c:strRef>
          </c:tx>
          <c:spPr>
            <a:solidFill>
              <a:schemeClr val="accent3">
                <a:lumMod val="75000"/>
              </a:schemeClr>
            </a:solidFill>
          </c:spPr>
          <c:invertIfNegative val="0"/>
          <c:cat>
            <c:strRef>
              <c:f>Sheet1!$A$2:$A$6</c:f>
              <c:strCache>
                <c:ptCount val="5"/>
                <c:pt idx="0">
                  <c:v>Do Not Believe at All</c:v>
                </c:pt>
                <c:pt idx="1">
                  <c:v>Fairly Unsure</c:v>
                </c:pt>
                <c:pt idx="2">
                  <c:v>Neither Sure or Unsure</c:v>
                </c:pt>
                <c:pt idx="3">
                  <c:v>Fairly Sure</c:v>
                </c:pt>
                <c:pt idx="4">
                  <c:v>Absolutely Certain</c:v>
                </c:pt>
              </c:strCache>
            </c:strRef>
          </c:cat>
          <c:val>
            <c:numRef>
              <c:f>Sheet1!$B$2:$B$6</c:f>
              <c:numCache>
                <c:formatCode>General</c:formatCode>
                <c:ptCount val="5"/>
                <c:pt idx="0">
                  <c:v>0.426</c:v>
                </c:pt>
                <c:pt idx="1">
                  <c:v>0.456</c:v>
                </c:pt>
                <c:pt idx="2">
                  <c:v>0.435</c:v>
                </c:pt>
                <c:pt idx="3">
                  <c:v>0.54</c:v>
                </c:pt>
                <c:pt idx="4">
                  <c:v>0.626</c:v>
                </c:pt>
              </c:numCache>
            </c:numRef>
          </c:val>
        </c:ser>
        <c:dLbls>
          <c:showLegendKey val="0"/>
          <c:showVal val="0"/>
          <c:showCatName val="0"/>
          <c:showSerName val="0"/>
          <c:showPercent val="0"/>
          <c:showBubbleSize val="0"/>
        </c:dLbls>
        <c:gapWidth val="150"/>
        <c:axId val="-2118269800"/>
        <c:axId val="-2118264552"/>
      </c:barChart>
      <c:catAx>
        <c:axId val="-2118269800"/>
        <c:scaling>
          <c:orientation val="minMax"/>
        </c:scaling>
        <c:delete val="0"/>
        <c:axPos val="l"/>
        <c:title>
          <c:tx>
            <c:rich>
              <a:bodyPr rot="-5400000" vert="horz"/>
              <a:lstStyle/>
              <a:p>
                <a:pPr>
                  <a:defRPr sz="1000"/>
                </a:pPr>
                <a:r>
                  <a:rPr lang="en-US" sz="1000" dirty="0"/>
                  <a:t>Belief in a Higher Power</a:t>
                </a:r>
              </a:p>
            </c:rich>
          </c:tx>
          <c:layout>
            <c:manualLayout>
              <c:xMode val="edge"/>
              <c:yMode val="edge"/>
              <c:x val="0.0"/>
              <c:y val="0.216875640544932"/>
            </c:manualLayout>
          </c:layout>
          <c:overlay val="0"/>
        </c:title>
        <c:majorTickMark val="out"/>
        <c:minorTickMark val="none"/>
        <c:tickLblPos val="nextTo"/>
        <c:txPr>
          <a:bodyPr/>
          <a:lstStyle/>
          <a:p>
            <a:pPr>
              <a:defRPr sz="1000"/>
            </a:pPr>
            <a:endParaRPr lang="en-US"/>
          </a:p>
        </c:txPr>
        <c:crossAx val="-2118264552"/>
        <c:crosses val="autoZero"/>
        <c:auto val="1"/>
        <c:lblAlgn val="ctr"/>
        <c:lblOffset val="100"/>
        <c:noMultiLvlLbl val="0"/>
      </c:catAx>
      <c:valAx>
        <c:axId val="-2118264552"/>
        <c:scaling>
          <c:orientation val="minMax"/>
        </c:scaling>
        <c:delete val="0"/>
        <c:axPos val="b"/>
        <c:majorGridlines/>
        <c:numFmt formatCode="0%" sourceLinked="0"/>
        <c:majorTickMark val="out"/>
        <c:minorTickMark val="none"/>
        <c:tickLblPos val="nextTo"/>
        <c:txPr>
          <a:bodyPr/>
          <a:lstStyle/>
          <a:p>
            <a:pPr>
              <a:defRPr sz="1000"/>
            </a:pPr>
            <a:endParaRPr lang="en-US"/>
          </a:p>
        </c:txPr>
        <c:crossAx val="-2118269800"/>
        <c:crosses val="autoZero"/>
        <c:crossBetween val="between"/>
      </c:valAx>
    </c:plotArea>
    <c:legend>
      <c:legendPos val="r"/>
      <c:layout>
        <c:manualLayout>
          <c:xMode val="edge"/>
          <c:yMode val="edge"/>
          <c:x val="0.680107841038606"/>
          <c:y val="0.640703412073491"/>
          <c:w val="0.319124775090109"/>
          <c:h val="0.258699162604674"/>
        </c:manualLayout>
      </c:layout>
      <c:overlay val="0"/>
      <c:spPr>
        <a:solidFill>
          <a:schemeClr val="bg1">
            <a:lumMod val="75000"/>
          </a:schemeClr>
        </a:solidFill>
      </c:spPr>
    </c:legend>
    <c:plotVisOnly val="1"/>
    <c:dispBlanksAs val="gap"/>
    <c:showDLblsOverMax val="0"/>
  </c:chart>
  <c:txPr>
    <a:bodyPr/>
    <a:lstStyle/>
    <a:p>
      <a:pPr>
        <a:defRPr sz="800">
          <a:latin typeface="Helvetica"/>
          <a:cs typeface="Helvetic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8247594581302"/>
          <c:y val="0.0303324584426947"/>
          <c:w val="0.462515005515154"/>
          <c:h val="0.894734408198975"/>
        </c:manualLayout>
      </c:layout>
      <c:barChart>
        <c:barDir val="bar"/>
        <c:grouping val="clustered"/>
        <c:varyColors val="0"/>
        <c:ser>
          <c:idx val="0"/>
          <c:order val="0"/>
          <c:invertIfNegative val="0"/>
          <c:cat>
            <c:strRef>
              <c:f>'Donating &amp; Volunteering'!$A$4:$A$22</c:f>
              <c:strCache>
                <c:ptCount val="19"/>
                <c:pt idx="0">
                  <c:v>Civil Rights organizations</c:v>
                </c:pt>
                <c:pt idx="1">
                  <c:v>Family Planning Groups</c:v>
                </c:pt>
                <c:pt idx="2">
                  <c:v>Voting Rights Groups</c:v>
                </c:pt>
                <c:pt idx="3">
                  <c:v>Disabilities &amp; Aged Care organizations</c:v>
                </c:pt>
                <c:pt idx="4">
                  <c:v>Human Rights Groups</c:v>
                </c:pt>
                <c:pt idx="5">
                  <c:v>Intl Poverty Relief organizations</c:v>
                </c:pt>
                <c:pt idx="6">
                  <c:v>General Philanthropy (Not covered elsewhere)</c:v>
                </c:pt>
                <c:pt idx="7">
                  <c:v>Intl Medical Relief organizations</c:v>
                </c:pt>
                <c:pt idx="8">
                  <c:v>Political Parties</c:v>
                </c:pt>
                <c:pt idx="9">
                  <c:v>Museums and Arts organizations</c:v>
                </c:pt>
                <c:pt idx="10">
                  <c:v>Environmental Groups</c:v>
                </c:pt>
                <c:pt idx="11">
                  <c:v>Children's Welfare organizations (Non-Medical)</c:v>
                </c:pt>
                <c:pt idx="12">
                  <c:v>Homeless Shelters/Poverty Relief (Local)</c:v>
                </c:pt>
                <c:pt idx="13">
                  <c:v>Children's Health Care organizations</c:v>
                </c:pt>
                <c:pt idx="14">
                  <c:v>Animal Welfare organizations</c:v>
                </c:pt>
                <c:pt idx="15">
                  <c:v>Health/Medical Institutes</c:v>
                </c:pt>
                <c:pt idx="16">
                  <c:v>Educational Institutions</c:v>
                </c:pt>
                <c:pt idx="17">
                  <c:v>Religious organizations</c:v>
                </c:pt>
                <c:pt idx="18">
                  <c:v>Place of Worship</c:v>
                </c:pt>
              </c:strCache>
            </c:strRef>
          </c:cat>
          <c:val>
            <c:numRef>
              <c:f>'Donating &amp; Volunteering'!$C$4:$C$22</c:f>
              <c:numCache>
                <c:formatCode>\$#,##0</c:formatCode>
                <c:ptCount val="19"/>
                <c:pt idx="0">
                  <c:v>2.5294</c:v>
                </c:pt>
                <c:pt idx="1">
                  <c:v>2.912399999999999</c:v>
                </c:pt>
                <c:pt idx="2">
                  <c:v>3.1974</c:v>
                </c:pt>
                <c:pt idx="3">
                  <c:v>3.8119</c:v>
                </c:pt>
                <c:pt idx="4">
                  <c:v>4.3908</c:v>
                </c:pt>
                <c:pt idx="5">
                  <c:v>4.4086</c:v>
                </c:pt>
                <c:pt idx="6">
                  <c:v>7.810799999999999</c:v>
                </c:pt>
                <c:pt idx="7">
                  <c:v>8.478800000000001</c:v>
                </c:pt>
                <c:pt idx="8">
                  <c:v>9.975100000000002</c:v>
                </c:pt>
                <c:pt idx="9">
                  <c:v>11.7207</c:v>
                </c:pt>
                <c:pt idx="10">
                  <c:v>12.1304</c:v>
                </c:pt>
                <c:pt idx="11">
                  <c:v>13.2526</c:v>
                </c:pt>
                <c:pt idx="12">
                  <c:v>13.4841</c:v>
                </c:pt>
                <c:pt idx="13">
                  <c:v>19.9501</c:v>
                </c:pt>
                <c:pt idx="14">
                  <c:v>22.4172</c:v>
                </c:pt>
                <c:pt idx="15">
                  <c:v>24.8753</c:v>
                </c:pt>
                <c:pt idx="16">
                  <c:v>27.3869</c:v>
                </c:pt>
                <c:pt idx="17">
                  <c:v>55.2458</c:v>
                </c:pt>
                <c:pt idx="18">
                  <c:v>229.7827</c:v>
                </c:pt>
              </c:numCache>
            </c:numRef>
          </c:val>
        </c:ser>
        <c:dLbls>
          <c:showLegendKey val="0"/>
          <c:showVal val="0"/>
          <c:showCatName val="0"/>
          <c:showSerName val="0"/>
          <c:showPercent val="0"/>
          <c:showBubbleSize val="0"/>
        </c:dLbls>
        <c:gapWidth val="150"/>
        <c:axId val="-2118246216"/>
        <c:axId val="-2118243144"/>
      </c:barChart>
      <c:catAx>
        <c:axId val="-2118246216"/>
        <c:scaling>
          <c:orientation val="minMax"/>
        </c:scaling>
        <c:delete val="0"/>
        <c:axPos val="l"/>
        <c:majorTickMark val="out"/>
        <c:minorTickMark val="none"/>
        <c:tickLblPos val="nextTo"/>
        <c:txPr>
          <a:bodyPr/>
          <a:lstStyle/>
          <a:p>
            <a:pPr>
              <a:defRPr sz="800">
                <a:latin typeface="Helvetica"/>
                <a:cs typeface="Helvetica"/>
              </a:defRPr>
            </a:pPr>
            <a:endParaRPr lang="en-US"/>
          </a:p>
        </c:txPr>
        <c:crossAx val="-2118243144"/>
        <c:crosses val="autoZero"/>
        <c:auto val="1"/>
        <c:lblAlgn val="ctr"/>
        <c:lblOffset val="100"/>
        <c:noMultiLvlLbl val="0"/>
      </c:catAx>
      <c:valAx>
        <c:axId val="-2118243144"/>
        <c:scaling>
          <c:orientation val="minMax"/>
        </c:scaling>
        <c:delete val="0"/>
        <c:axPos val="b"/>
        <c:majorGridlines/>
        <c:numFmt formatCode="\$#,##0" sourceLinked="1"/>
        <c:majorTickMark val="out"/>
        <c:minorTickMark val="none"/>
        <c:tickLblPos val="nextTo"/>
        <c:txPr>
          <a:bodyPr/>
          <a:lstStyle/>
          <a:p>
            <a:pPr>
              <a:defRPr sz="800">
                <a:latin typeface="Helvetica"/>
                <a:cs typeface="Helvetica"/>
              </a:defRPr>
            </a:pPr>
            <a:endParaRPr lang="en-US"/>
          </a:p>
        </c:txPr>
        <c:crossAx val="-2118246216"/>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96740"/>
            <a:ext cx="2971800" cy="260459"/>
          </a:xfrm>
          <a:prstGeom prst="rect">
            <a:avLst/>
          </a:prstGeom>
        </p:spPr>
        <p:txBody>
          <a:bodyPr vert="horz" lIns="91440" tIns="45720" rIns="91440" bIns="45720" rtlCol="0"/>
          <a:lstStyle>
            <a:lvl1pPr algn="l">
              <a:defRPr sz="1200"/>
            </a:lvl1pPr>
          </a:lstStyle>
          <a:p>
            <a:r>
              <a:rPr lang="en-US" dirty="0" smtClean="0">
                <a:latin typeface="Times New Roman"/>
                <a:cs typeface="Times New Roman"/>
              </a:rPr>
              <a:t>Not to Be Used Without Permission</a:t>
            </a:r>
            <a:endParaRPr lang="en-US" dirty="0">
              <a:latin typeface="Times New Roman"/>
              <a:cs typeface="Times New Roman"/>
            </a:endParaRPr>
          </a:p>
        </p:txBody>
      </p:sp>
      <p:sp>
        <p:nvSpPr>
          <p:cNvPr id="4" name="Footer Placeholder 3"/>
          <p:cNvSpPr>
            <a:spLocks noGrp="1"/>
          </p:cNvSpPr>
          <p:nvPr>
            <p:ph type="ftr" sz="quarter" idx="2"/>
          </p:nvPr>
        </p:nvSpPr>
        <p:spPr>
          <a:xfrm>
            <a:off x="-1" y="8685213"/>
            <a:ext cx="3595587" cy="293345"/>
          </a:xfrm>
          <a:prstGeom prst="rect">
            <a:avLst/>
          </a:prstGeom>
        </p:spPr>
        <p:txBody>
          <a:bodyPr vert="horz" lIns="91440" tIns="45720" rIns="91440" bIns="45720" rtlCol="0" anchor="b"/>
          <a:lstStyle>
            <a:lvl1pPr algn="l">
              <a:defRPr sz="1200"/>
            </a:lvl1pPr>
          </a:lstStyle>
          <a:p>
            <a:r>
              <a:rPr lang="en-US" dirty="0" smtClean="0">
                <a:latin typeface="Times New Roman"/>
                <a:cs typeface="Times New Roman"/>
              </a:rPr>
              <a:t>© </a:t>
            </a:r>
            <a:r>
              <a:rPr lang="en-US" dirty="0" smtClean="0">
                <a:latin typeface="Times New Roman"/>
                <a:cs typeface="Times New Roman"/>
              </a:rPr>
              <a:t>Anatomy of Civil Societies Research </a:t>
            </a:r>
            <a:r>
              <a:rPr lang="en-US" dirty="0" err="1" smtClean="0">
                <a:latin typeface="Times New Roman"/>
                <a:cs typeface="Times New Roman"/>
              </a:rPr>
              <a:t>Propject</a:t>
            </a:r>
            <a:r>
              <a:rPr lang="en-US" dirty="0" smtClean="0">
                <a:latin typeface="Times New Roman"/>
                <a:cs typeface="Times New Roman"/>
              </a:rPr>
              <a:t>, 2012</a:t>
            </a:r>
            <a:endParaRPr lang="en-US" dirty="0">
              <a:latin typeface="Times New Roman"/>
              <a:cs typeface="Times New Roman"/>
            </a:endParaRPr>
          </a:p>
        </p:txBody>
      </p:sp>
      <p:sp>
        <p:nvSpPr>
          <p:cNvPr id="5" name="Slide Number Placeholder 4"/>
          <p:cNvSpPr>
            <a:spLocks noGrp="1"/>
          </p:cNvSpPr>
          <p:nvPr>
            <p:ph type="sldNum" sz="quarter" idx="3"/>
          </p:nvPr>
        </p:nvSpPr>
        <p:spPr>
          <a:xfrm>
            <a:off x="3884613" y="8685213"/>
            <a:ext cx="2971800" cy="293345"/>
          </a:xfrm>
          <a:prstGeom prst="rect">
            <a:avLst/>
          </a:prstGeom>
        </p:spPr>
        <p:txBody>
          <a:bodyPr vert="horz" lIns="91440" tIns="45720" rIns="91440" bIns="45720" rtlCol="0" anchor="b"/>
          <a:lstStyle>
            <a:lvl1pPr algn="r">
              <a:defRPr sz="1200"/>
            </a:lvl1pPr>
          </a:lstStyle>
          <a:p>
            <a:fld id="{123F660F-BBF0-7642-9D50-50862908F532}" type="slidenum">
              <a:rPr lang="en-US" smtClean="0">
                <a:latin typeface="Times New Roman"/>
                <a:cs typeface="Times New Roman"/>
              </a:rPr>
              <a:t>‹#›</a:t>
            </a:fld>
            <a:endParaRPr lang="en-US">
              <a:latin typeface="Times New Roman"/>
              <a:cs typeface="Times New Roman"/>
            </a:endParaRPr>
          </a:p>
        </p:txBody>
      </p:sp>
    </p:spTree>
    <p:extLst>
      <p:ext uri="{BB962C8B-B14F-4D97-AF65-F5344CB8AC3E}">
        <p14:creationId xmlns:p14="http://schemas.microsoft.com/office/powerpoint/2010/main" val="122719708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9DF92-EDA6-264A-B501-5680A8006899}" type="datetime1">
              <a:rPr lang="en-AU" smtClean="0"/>
              <a:t>11/09/12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B9F036-27FB-664E-BB76-122D64DBD658}" type="slidenum">
              <a:rPr lang="en-US" smtClean="0"/>
              <a:t>‹#›</a:t>
            </a:fld>
            <a:endParaRPr lang="en-US"/>
          </a:p>
        </p:txBody>
      </p:sp>
    </p:spTree>
    <p:extLst>
      <p:ext uri="{BB962C8B-B14F-4D97-AF65-F5344CB8AC3E}">
        <p14:creationId xmlns:p14="http://schemas.microsoft.com/office/powerpoint/2010/main" val="393225195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AB9F036-27FB-664E-BB76-122D64DBD658}" type="slidenum">
              <a:rPr lang="en-US" smtClean="0"/>
              <a:t>1</a:t>
            </a:fld>
            <a:endParaRPr lang="en-US"/>
          </a:p>
        </p:txBody>
      </p:sp>
    </p:spTree>
    <p:extLst>
      <p:ext uri="{BB962C8B-B14F-4D97-AF65-F5344CB8AC3E}">
        <p14:creationId xmlns:p14="http://schemas.microsoft.com/office/powerpoint/2010/main" val="58303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B9F036-27FB-664E-BB76-122D64DBD658}"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465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28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sp>
        <p:nvSpPr>
          <p:cNvPr id="6" name="Slide Number Placeholder 5"/>
          <p:cNvSpPr>
            <a:spLocks noGrp="1"/>
          </p:cNvSpPr>
          <p:nvPr>
            <p:ph type="sldNum" sz="quarter" idx="12"/>
          </p:nvPr>
        </p:nvSpPr>
        <p:spPr/>
        <p:txBody>
          <a:bodyPr/>
          <a:lstStyle/>
          <a:p>
            <a:fld id="{4A321D95-CF7C-1247-BAFC-E206997C03E4}"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smtClean="0"/>
              <a:t>What Matters to Australians</a:t>
            </a:r>
            <a:endParaRPr lang="en-US"/>
          </a:p>
        </p:txBody>
      </p:sp>
      <p:sp>
        <p:nvSpPr>
          <p:cNvPr id="7" name="Slide Number Placeholder 6"/>
          <p:cNvSpPr>
            <a:spLocks noGrp="1"/>
          </p:cNvSpPr>
          <p:nvPr>
            <p:ph type="sldNum" sz="quarter" idx="12"/>
          </p:nvPr>
        </p:nvSpPr>
        <p:spPr/>
        <p:txBody>
          <a:bodyPr/>
          <a:lstStyle/>
          <a:p>
            <a:fld id="{4A321D95-CF7C-1247-BAFC-E206997C03E4}"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smtClean="0"/>
              <a:t>What Matters to Australians</a:t>
            </a:r>
            <a:endParaRPr lang="en-US"/>
          </a:p>
        </p:txBody>
      </p:sp>
      <p:sp>
        <p:nvSpPr>
          <p:cNvPr id="7" name="Slide Number Placeholder 6"/>
          <p:cNvSpPr>
            <a:spLocks noGrp="1"/>
          </p:cNvSpPr>
          <p:nvPr>
            <p:ph type="sldNum" sz="quarter" idx="12"/>
          </p:nvPr>
        </p:nvSpPr>
        <p:spPr/>
        <p:txBody>
          <a:bodyPr/>
          <a:lstStyle/>
          <a:p>
            <a:fld id="{4A321D95-CF7C-1247-BAFC-E206997C03E4}"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smtClean="0"/>
              <a:t>What Matters to Australians</a:t>
            </a:r>
            <a:endParaRPr lang="en-US"/>
          </a:p>
        </p:txBody>
      </p:sp>
      <p:sp>
        <p:nvSpPr>
          <p:cNvPr id="7" name="Slide Number Placeholder 6"/>
          <p:cNvSpPr>
            <a:spLocks noGrp="1"/>
          </p:cNvSpPr>
          <p:nvPr>
            <p:ph type="sldNum" sz="quarter" idx="12"/>
          </p:nvPr>
        </p:nvSpPr>
        <p:spPr/>
        <p:txBody>
          <a:bodyPr/>
          <a:lstStyle/>
          <a:p>
            <a:fld id="{4A321D95-CF7C-1247-BAFC-E206997C03E4}"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smtClean="0"/>
              <a:t>What Matters to Australians</a:t>
            </a:r>
            <a:endParaRPr lang="en-US"/>
          </a:p>
        </p:txBody>
      </p:sp>
      <p:sp>
        <p:nvSpPr>
          <p:cNvPr id="7" name="Slide Number Placeholder 6"/>
          <p:cNvSpPr>
            <a:spLocks noGrp="1"/>
          </p:cNvSpPr>
          <p:nvPr>
            <p:ph type="sldNum" sz="quarter" idx="12"/>
          </p:nvPr>
        </p:nvSpPr>
        <p:spPr/>
        <p:txBody>
          <a:bodyPr/>
          <a:lstStyle/>
          <a:p>
            <a:fld id="{4A321D95-CF7C-1247-BAFC-E206997C03E4}"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smtClean="0"/>
              <a:t>What Matters to Australians</a:t>
            </a:r>
            <a:endParaRPr lang="en-US"/>
          </a:p>
        </p:txBody>
      </p:sp>
      <p:sp>
        <p:nvSpPr>
          <p:cNvPr id="7" name="Slide Number Placeholder 6"/>
          <p:cNvSpPr>
            <a:spLocks noGrp="1"/>
          </p:cNvSpPr>
          <p:nvPr>
            <p:ph type="sldNum" sz="quarter" idx="12"/>
          </p:nvPr>
        </p:nvSpPr>
        <p:spPr/>
        <p:txBody>
          <a:bodyPr/>
          <a:lstStyle/>
          <a:p>
            <a:fld id="{4A321D95-CF7C-1247-BAFC-E206997C03E4}"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smtClean="0"/>
              <a:t>What Matters to Australians</a:t>
            </a:r>
            <a:endParaRPr lang="en-US"/>
          </a:p>
        </p:txBody>
      </p:sp>
      <p:sp>
        <p:nvSpPr>
          <p:cNvPr id="6" name="Slide Number Placeholder 5"/>
          <p:cNvSpPr>
            <a:spLocks noGrp="1"/>
          </p:cNvSpPr>
          <p:nvPr>
            <p:ph type="sldNum" sz="quarter" idx="12"/>
          </p:nvPr>
        </p:nvSpPr>
        <p:spPr/>
        <p:txBody>
          <a:bodyPr/>
          <a:lstStyle/>
          <a:p>
            <a:fld id="{4A321D95-CF7C-1247-BAFC-E206997C03E4}"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smtClean="0"/>
              <a:t>What Matters to Australians</a:t>
            </a:r>
            <a:endParaRPr lang="en-US"/>
          </a:p>
        </p:txBody>
      </p:sp>
      <p:sp>
        <p:nvSpPr>
          <p:cNvPr id="6" name="Slide Number Placeholder 5"/>
          <p:cNvSpPr>
            <a:spLocks noGrp="1"/>
          </p:cNvSpPr>
          <p:nvPr>
            <p:ph type="sldNum" sz="quarter" idx="12"/>
          </p:nvPr>
        </p:nvSpPr>
        <p:spPr/>
        <p:txBody>
          <a:bodyPr/>
          <a:lstStyle/>
          <a:p>
            <a:fld id="{4A321D95-CF7C-1247-BAFC-E206997C03E4}"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778774"/>
          </a:xfrm>
        </p:spPr>
        <p:txBody>
          <a:bodyPr/>
          <a:lstStyle/>
          <a:p>
            <a:r>
              <a:rPr lang="en-US" smtClean="0"/>
              <a:t>Click to edit Master title style</a:t>
            </a:r>
            <a:endParaRPr/>
          </a:p>
        </p:txBody>
      </p:sp>
      <p:sp>
        <p:nvSpPr>
          <p:cNvPr id="3" name="Content Placeholder 2"/>
          <p:cNvSpPr>
            <a:spLocks noGrp="1"/>
          </p:cNvSpPr>
          <p:nvPr>
            <p:ph idx="1"/>
          </p:nvPr>
        </p:nvSpPr>
        <p:spPr>
          <a:xfrm>
            <a:off x="571500" y="1500751"/>
            <a:ext cx="8001000" cy="4519049"/>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sp>
        <p:nvSpPr>
          <p:cNvPr id="6" name="Slide Number Placeholder 5"/>
          <p:cNvSpPr>
            <a:spLocks noGrp="1"/>
          </p:cNvSpPr>
          <p:nvPr>
            <p:ph type="sldNum" sz="quarter" idx="12"/>
          </p:nvPr>
        </p:nvSpPr>
        <p:spPr/>
        <p:txBody>
          <a:bodyPr/>
          <a:lstStyle/>
          <a:p>
            <a:fld id="{4A321D95-CF7C-1247-BAFC-E206997C03E4}"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163243"/>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sp>
        <p:nvSpPr>
          <p:cNvPr id="6" name="Slide Number Placeholder 5"/>
          <p:cNvSpPr>
            <a:spLocks noGrp="1"/>
          </p:cNvSpPr>
          <p:nvPr>
            <p:ph type="sldNum" sz="quarter" idx="12"/>
          </p:nvPr>
        </p:nvSpPr>
        <p:spPr/>
        <p:txBody>
          <a:bodyPr/>
          <a:lstStyle/>
          <a:p>
            <a:fld id="{4A321D95-CF7C-1247-BAFC-E206997C03E4}"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sp>
        <p:nvSpPr>
          <p:cNvPr id="6" name="Slide Number Placeholder 5"/>
          <p:cNvSpPr>
            <a:spLocks noGrp="1"/>
          </p:cNvSpPr>
          <p:nvPr>
            <p:ph type="sldNum" sz="quarter" idx="12"/>
          </p:nvPr>
        </p:nvSpPr>
        <p:spPr/>
        <p:txBody>
          <a:bodyPr/>
          <a:lstStyle/>
          <a:p>
            <a:fld id="{4A321D95-CF7C-1247-BAFC-E206997C03E4}"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749913"/>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457460"/>
            <a:ext cx="3749040" cy="4581391"/>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823460" y="1457460"/>
            <a:ext cx="3749040" cy="4581391"/>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dirty="0" smtClean="0"/>
              <a:t>What Matters to Americans</a:t>
            </a:r>
            <a:endParaRPr lang="en-US" dirty="0"/>
          </a:p>
        </p:txBody>
      </p:sp>
      <p:sp>
        <p:nvSpPr>
          <p:cNvPr id="7" name="Slide Number Placeholder 6"/>
          <p:cNvSpPr>
            <a:spLocks noGrp="1"/>
          </p:cNvSpPr>
          <p:nvPr>
            <p:ph type="sldNum" sz="quarter" idx="12"/>
          </p:nvPr>
        </p:nvSpPr>
        <p:spPr/>
        <p:txBody>
          <a:bodyPr/>
          <a:lstStyle/>
          <a:p>
            <a:fld id="{4A321D95-CF7C-1247-BAFC-E206997C03E4}"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163243"/>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764344"/>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3986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71500" y="2038400"/>
            <a:ext cx="3749040" cy="40004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823460" y="13986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23460" y="2038400"/>
            <a:ext cx="3749040" cy="40004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sp>
        <p:nvSpPr>
          <p:cNvPr id="9" name="Slide Number Placeholder 8"/>
          <p:cNvSpPr>
            <a:spLocks noGrp="1"/>
          </p:cNvSpPr>
          <p:nvPr>
            <p:ph type="sldNum" sz="quarter" idx="12"/>
          </p:nvPr>
        </p:nvSpPr>
        <p:spPr/>
        <p:txBody>
          <a:bodyPr/>
          <a:lstStyle/>
          <a:p>
            <a:fld id="{4A321D95-CF7C-1247-BAFC-E206997C03E4}"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099188"/>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 Anatomy of Civil Societies Research Project</a:t>
            </a:r>
            <a:endParaRPr lang="en-US"/>
          </a:p>
        </p:txBody>
      </p:sp>
      <p:sp>
        <p:nvSpPr>
          <p:cNvPr id="4" name="Footer Placeholder 3"/>
          <p:cNvSpPr>
            <a:spLocks noGrp="1"/>
          </p:cNvSpPr>
          <p:nvPr>
            <p:ph type="ftr" sz="quarter" idx="11"/>
          </p:nvPr>
        </p:nvSpPr>
        <p:spPr/>
        <p:txBody>
          <a:bodyPr/>
          <a:lstStyle/>
          <a:p>
            <a:r>
              <a:rPr lang="en-US" dirty="0" smtClean="0"/>
              <a:t>What Matters to Americans</a:t>
            </a:r>
            <a:endParaRPr lang="en-US" dirty="0"/>
          </a:p>
        </p:txBody>
      </p:sp>
      <p:sp>
        <p:nvSpPr>
          <p:cNvPr id="5" name="Slide Number Placeholder 4"/>
          <p:cNvSpPr>
            <a:spLocks noGrp="1"/>
          </p:cNvSpPr>
          <p:nvPr>
            <p:ph type="sldNum" sz="quarter" idx="12"/>
          </p:nvPr>
        </p:nvSpPr>
        <p:spPr/>
        <p:txBody>
          <a:bodyPr/>
          <a:lstStyle/>
          <a:p>
            <a:fld id="{4A321D95-CF7C-1247-BAFC-E206997C03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Anatomy of Civil Societies Research Project</a:t>
            </a:r>
            <a:endParaRPr lang="en-US"/>
          </a:p>
        </p:txBody>
      </p:sp>
      <p:sp>
        <p:nvSpPr>
          <p:cNvPr id="3" name="Footer Placeholder 2"/>
          <p:cNvSpPr>
            <a:spLocks noGrp="1"/>
          </p:cNvSpPr>
          <p:nvPr>
            <p:ph type="ftr" sz="quarter" idx="11"/>
          </p:nvPr>
        </p:nvSpPr>
        <p:spPr/>
        <p:txBody>
          <a:bodyPr/>
          <a:lstStyle/>
          <a:p>
            <a:r>
              <a:rPr lang="en-US" dirty="0" smtClean="0"/>
              <a:t>What Matters to Australians</a:t>
            </a:r>
            <a:endParaRPr lang="en-US" dirty="0"/>
          </a:p>
        </p:txBody>
      </p:sp>
      <p:sp>
        <p:nvSpPr>
          <p:cNvPr id="4" name="Slide Number Placeholder 3"/>
          <p:cNvSpPr>
            <a:spLocks noGrp="1"/>
          </p:cNvSpPr>
          <p:nvPr>
            <p:ph type="sldNum" sz="quarter" idx="12"/>
          </p:nvPr>
        </p:nvSpPr>
        <p:spPr/>
        <p:txBody>
          <a:bodyPr/>
          <a:lstStyle/>
          <a:p>
            <a:fld id="{4A321D95-CF7C-1247-BAFC-E206997C03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smtClean="0"/>
              <a:t>What Matters to Australians</a:t>
            </a:r>
            <a:endParaRPr lang="en-US"/>
          </a:p>
        </p:txBody>
      </p:sp>
      <p:sp>
        <p:nvSpPr>
          <p:cNvPr id="7" name="Slide Number Placeholder 6"/>
          <p:cNvSpPr>
            <a:spLocks noGrp="1"/>
          </p:cNvSpPr>
          <p:nvPr>
            <p:ph type="sldNum" sz="quarter" idx="12"/>
          </p:nvPr>
        </p:nvSpPr>
        <p:spPr/>
        <p:txBody>
          <a:bodyPr/>
          <a:lstStyle/>
          <a:p>
            <a:fld id="{4A321D95-CF7C-1247-BAFC-E206997C03E4}"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214330"/>
            <a:ext cx="3200400" cy="365125"/>
          </a:xfrm>
          <a:prstGeom prst="rect">
            <a:avLst/>
          </a:prstGeom>
        </p:spPr>
        <p:txBody>
          <a:bodyPr vert="horz" lIns="91440" tIns="45720" rIns="91440" bIns="45720" rtlCol="0" anchor="ctr"/>
          <a:lstStyle>
            <a:lvl1pPr algn="l">
              <a:defRPr sz="1200">
                <a:solidFill>
                  <a:schemeClr val="bg2"/>
                </a:solidFill>
              </a:defRPr>
            </a:lvl1pPr>
          </a:lstStyle>
          <a:p>
            <a:r>
              <a:rPr lang="en-US" dirty="0" smtClean="0"/>
              <a:t>What Matters to Americans</a:t>
            </a:r>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5372100" y="6214330"/>
            <a:ext cx="3200400" cy="365125"/>
          </a:xfrm>
          <a:prstGeom prst="rect">
            <a:avLst/>
          </a:prstGeom>
        </p:spPr>
        <p:txBody>
          <a:bodyPr vert="horz" lIns="91440" tIns="45720" rIns="91440" bIns="45720" rtlCol="0" anchor="ctr"/>
          <a:lstStyle>
            <a:lvl1pPr algn="r">
              <a:defRPr sz="1200">
                <a:solidFill>
                  <a:schemeClr val="bg2"/>
                </a:solidFill>
              </a:defRPr>
            </a:lvl1pPr>
          </a:lstStyle>
          <a:p>
            <a:r>
              <a:rPr lang="en-US" smtClean="0"/>
              <a:t>© Anatomy of Civil Societies Research Project</a:t>
            </a:r>
            <a:endParaRPr lang="en-US" dirty="0"/>
          </a:p>
        </p:txBody>
      </p:sp>
      <p:sp>
        <p:nvSpPr>
          <p:cNvPr id="6" name="Slide Number Placeholder 5"/>
          <p:cNvSpPr>
            <a:spLocks noGrp="1"/>
          </p:cNvSpPr>
          <p:nvPr>
            <p:ph type="sldNum" sz="quarter" idx="4"/>
          </p:nvPr>
        </p:nvSpPr>
        <p:spPr>
          <a:xfrm>
            <a:off x="4046220" y="6214330"/>
            <a:ext cx="1051560" cy="365125"/>
          </a:xfrm>
          <a:prstGeom prst="rect">
            <a:avLst/>
          </a:prstGeom>
        </p:spPr>
        <p:txBody>
          <a:bodyPr vert="horz" lIns="91440" tIns="45720" rIns="91440" bIns="45720" rtlCol="0" anchor="ctr"/>
          <a:lstStyle>
            <a:lvl1pPr algn="ctr">
              <a:defRPr sz="1200">
                <a:solidFill>
                  <a:schemeClr val="bg2"/>
                </a:solidFill>
              </a:defRPr>
            </a:lvl1pPr>
          </a:lstStyle>
          <a:p>
            <a:fld id="{4A321D95-CF7C-1247-BAFC-E206997C03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457200" indent="-457200" algn="l" defTabSz="914400" rtl="0" eaLnBrk="1" latinLnBrk="0" hangingPunct="1">
        <a:spcBef>
          <a:spcPts val="600"/>
        </a:spcBef>
        <a:spcAft>
          <a:spcPts val="200"/>
        </a:spcAft>
        <a:buFont typeface="Wingdings 2" pitchFamily="18" charset="2"/>
        <a:buChar char=""/>
        <a:defRPr sz="2000" b="0" kern="1200">
          <a:solidFill>
            <a:schemeClr val="tx1"/>
          </a:solidFill>
          <a:latin typeface="+mn-lt"/>
          <a:ea typeface="+mn-ea"/>
          <a:cs typeface="+mn-cs"/>
        </a:defRPr>
      </a:lvl1pPr>
      <a:lvl2pPr marL="914400" indent="-457200" algn="l" defTabSz="914400" rtl="0" eaLnBrk="1" latinLnBrk="0" hangingPunct="1">
        <a:spcBef>
          <a:spcPts val="0"/>
        </a:spcBef>
        <a:spcAft>
          <a:spcPts val="200"/>
        </a:spcAft>
        <a:buClr>
          <a:schemeClr val="bg2"/>
        </a:buClr>
        <a:buFont typeface="Wingdings 2" pitchFamily="18" charset="2"/>
        <a:buChar char=""/>
        <a:defRPr sz="1800" kern="1200">
          <a:solidFill>
            <a:schemeClr val="tx1"/>
          </a:solidFill>
          <a:latin typeface="+mn-lt"/>
          <a:ea typeface="+mn-ea"/>
          <a:cs typeface="+mn-cs"/>
        </a:defRPr>
      </a:lvl2pPr>
      <a:lvl3pPr marL="1371600" indent="-457200" algn="l" defTabSz="914400" rtl="0" eaLnBrk="1" latinLnBrk="0" hangingPunct="1">
        <a:spcBef>
          <a:spcPts val="0"/>
        </a:spcBef>
        <a:spcAft>
          <a:spcPts val="200"/>
        </a:spcAft>
        <a:buFont typeface="Wingdings 2" pitchFamily="18" charset="2"/>
        <a:buChar char=""/>
        <a:defRPr sz="1600" kern="1200">
          <a:solidFill>
            <a:schemeClr val="tx1"/>
          </a:solidFill>
          <a:latin typeface="+mn-lt"/>
          <a:ea typeface="+mn-ea"/>
          <a:cs typeface="+mn-cs"/>
        </a:defRPr>
      </a:lvl3pPr>
      <a:lvl4pPr marL="1828800" indent="-457200" algn="l" defTabSz="914400" rtl="0" eaLnBrk="1" latinLnBrk="0" hangingPunct="1">
        <a:spcBef>
          <a:spcPts val="0"/>
        </a:spcBef>
        <a:spcAft>
          <a:spcPts val="200"/>
        </a:spcAft>
        <a:buClr>
          <a:schemeClr val="bg2"/>
        </a:buClr>
        <a:buFont typeface="Wingdings 2" pitchFamily="18" charset="2"/>
        <a:buChar char=""/>
        <a:defRPr sz="1400" kern="1200">
          <a:solidFill>
            <a:schemeClr val="tx1"/>
          </a:solidFill>
          <a:latin typeface="+mn-lt"/>
          <a:ea typeface="+mn-ea"/>
          <a:cs typeface="+mn-cs"/>
        </a:defRPr>
      </a:lvl4pPr>
      <a:lvl5pPr marL="2286000" indent="-457200" algn="l" defTabSz="914400" rtl="0" eaLnBrk="1" latinLnBrk="0" hangingPunct="1">
        <a:spcBef>
          <a:spcPts val="0"/>
        </a:spcBef>
        <a:spcAft>
          <a:spcPts val="200"/>
        </a:spcAft>
        <a:buFont typeface="Wingdings 2" pitchFamily="18" charset="2"/>
        <a:buChar char=""/>
        <a:defRPr sz="14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microsoft.com/office/2007/relationships/hdphoto" Target="../media/hdphoto1.wdp"/><Relationship Id="rId6" Type="http://schemas.openxmlformats.org/officeDocument/2006/relationships/image" Target="../media/image12.jpeg"/><Relationship Id="rId7"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 Id="rId3"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6.xml"/><Relationship Id="rId3"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8.xml"/><Relationship Id="rId3" Type="http://schemas.openxmlformats.org/officeDocument/2006/relationships/chart" Target="../charts/char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3.xml"/><Relationship Id="rId3"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jpeg"/><Relationship Id="rId6" Type="http://schemas.microsoft.com/office/2007/relationships/hdphoto" Target="../media/hdphoto3.wdp"/><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5.xml"/><Relationship Id="rId3" Type="http://schemas.openxmlformats.org/officeDocument/2006/relationships/chart" Target="../charts/char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7.xml"/><Relationship Id="rId3" Type="http://schemas.openxmlformats.org/officeDocument/2006/relationships/chart" Target="../charts/char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0.xml"/><Relationship Id="rId3" Type="http://schemas.openxmlformats.org/officeDocument/2006/relationships/chart" Target="../charts/char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2.xml"/><Relationship Id="rId3" Type="http://schemas.openxmlformats.org/officeDocument/2006/relationships/chart" Target="../charts/char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4.xml"/><Relationship Id="rId3" Type="http://schemas.openxmlformats.org/officeDocument/2006/relationships/chart" Target="../charts/char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6.xml"/><Relationship Id="rId3" Type="http://schemas.openxmlformats.org/officeDocument/2006/relationships/chart" Target="../charts/char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8.xml"/><Relationship Id="rId3" Type="http://schemas.openxmlformats.org/officeDocument/2006/relationships/chart" Target="../charts/char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0.xml"/><Relationship Id="rId3" Type="http://schemas.openxmlformats.org/officeDocument/2006/relationships/chart" Target="../charts/char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eg"/><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microsoft.com/office/2007/relationships/hdphoto" Target="../media/hdphoto4.wdp"/><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9.jpeg"/><Relationship Id="rId3" Type="http://schemas.microsoft.com/office/2007/relationships/hdphoto" Target="../media/hdphoto5.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 Id="rId3"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Matters to Americans: </a:t>
            </a:r>
            <a:br>
              <a:rPr lang="en-US" dirty="0" smtClean="0"/>
            </a:br>
            <a:r>
              <a:rPr lang="en-US" dirty="0" smtClean="0"/>
              <a:t>Social, Economic and Political Values</a:t>
            </a:r>
            <a:br>
              <a:rPr lang="en-US" dirty="0" smtClean="0"/>
            </a:br>
            <a:endParaRPr lang="en-US" dirty="0"/>
          </a:p>
        </p:txBody>
      </p:sp>
      <p:sp>
        <p:nvSpPr>
          <p:cNvPr id="3" name="Subtitle 2"/>
          <p:cNvSpPr>
            <a:spLocks noGrp="1"/>
          </p:cNvSpPr>
          <p:nvPr>
            <p:ph type="subTitle" idx="1"/>
          </p:nvPr>
        </p:nvSpPr>
        <p:spPr/>
        <p:txBody>
          <a:bodyPr/>
          <a:lstStyle/>
          <a:p>
            <a:endParaRPr lang="en-US" dirty="0" smtClean="0"/>
          </a:p>
          <a:p>
            <a:r>
              <a:rPr lang="en-US" dirty="0" smtClean="0"/>
              <a:t>The Anatomy of Civil Societies Research Project Team</a:t>
            </a:r>
            <a:endParaRPr lang="en-US" dirty="0"/>
          </a:p>
        </p:txBody>
      </p:sp>
      <p:pic>
        <p:nvPicPr>
          <p:cNvPr id="9" name="Picture 8"/>
          <p:cNvPicPr/>
          <p:nvPr/>
        </p:nvPicPr>
        <p:blipFill>
          <a:blip r:embed="rId3" cstate="print">
            <a:extLst>
              <a:ext uri="{28A0092B-C50C-407E-A947-70E740481C1C}">
                <a14:useLocalDpi xmlns:a14="http://schemas.microsoft.com/office/drawing/2010/main"/>
              </a:ext>
            </a:extLst>
          </a:blip>
          <a:srcRect/>
          <a:stretch>
            <a:fillRect/>
          </a:stretch>
        </p:blipFill>
        <p:spPr bwMode="auto">
          <a:xfrm>
            <a:off x="2547937" y="5568871"/>
            <a:ext cx="643890" cy="657225"/>
          </a:xfrm>
          <a:prstGeom prst="rect">
            <a:avLst/>
          </a:prstGeom>
          <a:noFill/>
          <a:ln>
            <a:noFill/>
          </a:ln>
        </p:spPr>
      </p:pic>
      <p:pic>
        <p:nvPicPr>
          <p:cNvPr id="10" name="Picture 9"/>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057457" y="5472351"/>
            <a:ext cx="1538605" cy="788035"/>
          </a:xfrm>
          <a:prstGeom prst="rect">
            <a:avLst/>
          </a:prstGeom>
          <a:noFill/>
          <a:ln>
            <a:noFill/>
          </a:ln>
        </p:spPr>
      </p:pic>
      <p:pic>
        <p:nvPicPr>
          <p:cNvPr id="11" name="Picture 10"/>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3530917" y="5510451"/>
            <a:ext cx="1224280" cy="762000"/>
          </a:xfrm>
          <a:prstGeom prst="rect">
            <a:avLst/>
          </a:prstGeom>
          <a:noFill/>
          <a:ln>
            <a:noFill/>
          </a:ln>
        </p:spPr>
      </p:pic>
    </p:spTree>
    <p:extLst>
      <p:ext uri="{BB962C8B-B14F-4D97-AF65-F5344CB8AC3E}">
        <p14:creationId xmlns:p14="http://schemas.microsoft.com/office/powerpoint/2010/main" val="29324588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Text Placeholder 2"/>
          <p:cNvSpPr>
            <a:spLocks noGrp="1"/>
          </p:cNvSpPr>
          <p:nvPr>
            <p:ph type="body" idx="1"/>
          </p:nvPr>
        </p:nvSpPr>
        <p:spPr>
          <a:xfrm>
            <a:off x="571500" y="1398638"/>
            <a:ext cx="3749040" cy="639762"/>
          </a:xfrm>
        </p:spPr>
        <p:txBody>
          <a:bodyPr/>
          <a:lstStyle/>
          <a:p>
            <a:r>
              <a:rPr lang="en-US" dirty="0" smtClean="0"/>
              <a:t>Religious Beliefs</a:t>
            </a:r>
            <a:endParaRPr lang="en-US" dirty="0"/>
          </a:p>
        </p:txBody>
      </p:sp>
      <p:sp>
        <p:nvSpPr>
          <p:cNvPr id="5" name="Text Placeholder 4"/>
          <p:cNvSpPr>
            <a:spLocks noGrp="1"/>
          </p:cNvSpPr>
          <p:nvPr>
            <p:ph type="body" sz="quarter" idx="3"/>
          </p:nvPr>
        </p:nvSpPr>
        <p:spPr/>
        <p:txBody>
          <a:bodyPr/>
          <a:lstStyle/>
          <a:p>
            <a:r>
              <a:rPr lang="en-US" dirty="0" smtClean="0"/>
              <a:t>Religion &amp; Happiness</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360333913"/>
              </p:ext>
            </p:extLst>
          </p:nvPr>
        </p:nvGraphicFramePr>
        <p:xfrm>
          <a:off x="214208" y="2038350"/>
          <a:ext cx="4106967"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3650129905"/>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54604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blinds(horizontal)">
                                      <p:cBhvr>
                                        <p:cTn id="10" dur="500"/>
                                        <p:tgtEl>
                                          <p:spTgt spid="9">
                                            <p:graphicEl>
                                              <a:chart seriesIdx="-3" categoryIdx="-3" bldStep="gridLegen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blinds(horizontal)">
                                      <p:cBhvr>
                                        <p:cTn id="15" dur="500"/>
                                        <p:tgtEl>
                                          <p:spTgt spid="9">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blinds(horizontal)">
                                      <p:cBhvr>
                                        <p:cTn id="20" dur="500"/>
                                        <p:tgtEl>
                                          <p:spTgt spid="9">
                                            <p:graphicEl>
                                              <a:chart seriesIdx="1"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blinds(horizontal)">
                                      <p:cBhvr>
                                        <p:cTn id="25" dur="500"/>
                                        <p:tgtEl>
                                          <p:spTgt spid="9">
                                            <p:graphicEl>
                                              <a:chart seriesIdx="2"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blinds(horizontal)">
                                      <p:cBhvr>
                                        <p:cTn id="30" dur="500"/>
                                        <p:tgtEl>
                                          <p:spTgt spid="9">
                                            <p:graphicEl>
                                              <a:chart seriesIdx="3"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35" dur="500"/>
                                        <p:tgtEl>
                                          <p:spTgt spid="5">
                                            <p:txEl>
                                              <p:pRg st="0" end="0"/>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Graphic spid="9" grpId="0">
        <p:bldSub>
          <a:bldChart bld="series"/>
        </p:bldSub>
      </p:bldGraphic>
      <p:bldGraphic spid="1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Beliefs &amp; Political Importance of Religion</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9" name="Chart 8"/>
          <p:cNvGraphicFramePr>
            <a:graphicFrameLocks noGrp="1"/>
          </p:cNvGraphicFramePr>
          <p:nvPr>
            <p:extLst>
              <p:ext uri="{D42A27DB-BD31-4B8C-83A1-F6EECF244321}">
                <p14:modId xmlns:p14="http://schemas.microsoft.com/office/powerpoint/2010/main" val="3705196455"/>
              </p:ext>
            </p:extLst>
          </p:nvPr>
        </p:nvGraphicFramePr>
        <p:xfrm>
          <a:off x="295325" y="1353262"/>
          <a:ext cx="8717996" cy="46900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9534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left)">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7" dur="500"/>
                                        <p:tgtEl>
                                          <p:spTgt spid="9">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22" dur="500"/>
                                        <p:tgtEl>
                                          <p:spTgt spid="9">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wipe(left)">
                                      <p:cBhvr>
                                        <p:cTn id="27" dur="500"/>
                                        <p:tgtEl>
                                          <p:spTgt spid="9">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Donating and Volunteering Behavior</a:t>
            </a:r>
            <a:endParaRPr lang="en-US" dirty="0"/>
          </a:p>
        </p:txBody>
      </p:sp>
      <p:sp>
        <p:nvSpPr>
          <p:cNvPr id="3" name="Text Placeholder 2"/>
          <p:cNvSpPr>
            <a:spLocks noGrp="1"/>
          </p:cNvSpPr>
          <p:nvPr>
            <p:ph type="body" idx="1"/>
          </p:nvPr>
        </p:nvSpPr>
        <p:spPr/>
        <p:txBody>
          <a:bodyPr/>
          <a:lstStyle/>
          <a:p>
            <a:r>
              <a:rPr lang="en-US" dirty="0" smtClean="0"/>
              <a:t>Donating</a:t>
            </a:r>
            <a:endParaRPr lang="en-US" dirty="0"/>
          </a:p>
        </p:txBody>
      </p:sp>
      <p:sp>
        <p:nvSpPr>
          <p:cNvPr id="5" name="Text Placeholder 4"/>
          <p:cNvSpPr>
            <a:spLocks noGrp="1"/>
          </p:cNvSpPr>
          <p:nvPr>
            <p:ph type="body" sz="quarter" idx="3"/>
          </p:nvPr>
        </p:nvSpPr>
        <p:spPr/>
        <p:txBody>
          <a:bodyPr/>
          <a:lstStyle/>
          <a:p>
            <a:r>
              <a:rPr lang="en-US" dirty="0" smtClean="0"/>
              <a:t>Volunteering</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13" name="C 5"/>
          <p:cNvGraphicFramePr>
            <a:graphicFrameLocks noGrp="1"/>
          </p:cNvGraphicFramePr>
          <p:nvPr>
            <p:ph sz="half" idx="2"/>
            <p:extLst>
              <p:ext uri="{D42A27DB-BD31-4B8C-83A1-F6EECF244321}">
                <p14:modId xmlns:p14="http://schemas.microsoft.com/office/powerpoint/2010/main" val="750459328"/>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 1"/>
          <p:cNvGraphicFramePr>
            <a:graphicFrameLocks noGrp="1"/>
          </p:cNvGraphicFramePr>
          <p:nvPr>
            <p:ph sz="quarter" idx="4"/>
            <p:extLst>
              <p:ext uri="{D42A27DB-BD31-4B8C-83A1-F6EECF244321}">
                <p14:modId xmlns:p14="http://schemas.microsoft.com/office/powerpoint/2010/main" val="1726591339"/>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201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strips(down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Graphic spid="13" grpId="0">
        <p:bldAsOne/>
      </p:bldGraphic>
      <p:bldGraphic spid="1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Donating Activity</a:t>
            </a:r>
            <a:endParaRPr lang="en-US" dirty="0"/>
          </a:p>
        </p:txBody>
      </p:sp>
      <p:sp>
        <p:nvSpPr>
          <p:cNvPr id="3" name="Text Placeholder 2"/>
          <p:cNvSpPr>
            <a:spLocks noGrp="1"/>
          </p:cNvSpPr>
          <p:nvPr>
            <p:ph type="body" idx="1"/>
          </p:nvPr>
        </p:nvSpPr>
        <p:spPr/>
        <p:txBody>
          <a:bodyPr/>
          <a:lstStyle/>
          <a:p>
            <a:r>
              <a:rPr lang="en-US" dirty="0"/>
              <a:t>Average Annual </a:t>
            </a:r>
            <a:r>
              <a:rPr lang="en-US" dirty="0" smtClean="0"/>
              <a:t>Donation</a:t>
            </a:r>
            <a:endParaRPr lang="en-US" dirty="0"/>
          </a:p>
        </p:txBody>
      </p:sp>
      <p:sp>
        <p:nvSpPr>
          <p:cNvPr id="5" name="Text Placeholder 4"/>
          <p:cNvSpPr>
            <a:spLocks noGrp="1"/>
          </p:cNvSpPr>
          <p:nvPr>
            <p:ph type="body" sz="quarter" idx="3"/>
          </p:nvPr>
        </p:nvSpPr>
        <p:spPr/>
        <p:txBody>
          <a:bodyPr/>
          <a:lstStyle/>
          <a:p>
            <a:r>
              <a:rPr lang="en-US" dirty="0" smtClean="0"/>
              <a:t>Donating &amp; Religion</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547653687"/>
              </p:ext>
            </p:extLst>
          </p:nvPr>
        </p:nvGraphicFramePr>
        <p:xfrm>
          <a:off x="4635086" y="2038350"/>
          <a:ext cx="43211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 2"/>
          <p:cNvGraphicFramePr>
            <a:graphicFrameLocks noGrp="1"/>
          </p:cNvGraphicFramePr>
          <p:nvPr>
            <p:ph sz="half" idx="2"/>
            <p:extLst>
              <p:ext uri="{D42A27DB-BD31-4B8C-83A1-F6EECF244321}">
                <p14:modId xmlns:p14="http://schemas.microsoft.com/office/powerpoint/2010/main" val="3790233204"/>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2159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randombar(horizontal)">
                                      <p:cBhvr>
                                        <p:cTn id="18" dur="500"/>
                                        <p:tgtEl>
                                          <p:spTgt spid="11">
                                            <p:graphicEl>
                                              <a:chart seriesIdx="-3" categoryIdx="-3" bldStep="gridLegen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randombar(horizontal)">
                                      <p:cBhvr>
                                        <p:cTn id="23" dur="500"/>
                                        <p:tgtEl>
                                          <p:spTgt spid="11">
                                            <p:graphicEl>
                                              <a:chart seriesIdx="0"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randombar(horizontal)">
                                      <p:cBhvr>
                                        <p:cTn id="28" dur="500"/>
                                        <p:tgtEl>
                                          <p:spTgt spid="11">
                                            <p:graphicEl>
                                              <a:chart seriesIdx="1" categoryIdx="-4" bldStep="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randombar(horizontal)">
                                      <p:cBhvr>
                                        <p:cTn id="33" dur="500"/>
                                        <p:tgtEl>
                                          <p:spTgt spid="1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Graphic spid="11" grpId="0">
        <p:bldSub>
          <a:bldChart bld="series"/>
        </p:bldSub>
      </p:bldGraphic>
      <p:bldGraphic spid="12"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Donated (Given Donating to that Cause)</a:t>
            </a:r>
            <a:endParaRPr lang="en-US"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smtClean="0"/>
              <a:t>What Matters to Americans</a:t>
            </a:r>
            <a:endParaRPr lang="en-US" dirty="0"/>
          </a:p>
        </p:txBody>
      </p:sp>
      <p:graphicFrame>
        <p:nvGraphicFramePr>
          <p:cNvPr id="6" name="Content Placeholder 5"/>
          <p:cNvGraphicFramePr>
            <a:graphicFrameLocks noGrp="1"/>
          </p:cNvGraphicFramePr>
          <p:nvPr>
            <p:ph idx="1"/>
          </p:nvPr>
        </p:nvGraphicFramePr>
        <p:xfrm>
          <a:off x="571500" y="1500188"/>
          <a:ext cx="8001000" cy="4519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19168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Level of Donation and Religiosity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062776078"/>
              </p:ext>
            </p:extLst>
          </p:nvPr>
        </p:nvGraphicFramePr>
        <p:xfrm>
          <a:off x="571500" y="1500188"/>
          <a:ext cx="8001000" cy="4519612"/>
        </p:xfrm>
        <a:graphic>
          <a:graphicData uri="http://schemas.openxmlformats.org/drawingml/2006/chart">
            <c:chart xmlns:c="http://schemas.openxmlformats.org/drawingml/2006/chart" xmlns:r="http://schemas.openxmlformats.org/officeDocument/2006/relationships" r:id="rId2"/>
          </a:graphicData>
        </a:graphic>
      </p:graphicFrame>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smtClean="0"/>
              <a:t>What Matters to Americans</a:t>
            </a:r>
            <a:endParaRPr lang="en-US" dirty="0"/>
          </a:p>
        </p:txBody>
      </p:sp>
    </p:spTree>
    <p:extLst>
      <p:ext uri="{BB962C8B-B14F-4D97-AF65-F5344CB8AC3E}">
        <p14:creationId xmlns:p14="http://schemas.microsoft.com/office/powerpoint/2010/main" val="3595740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12" dur="5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17" dur="500"/>
                                        <p:tgtEl>
                                          <p:spTgt spid="11">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wipe(left)">
                                      <p:cBhvr>
                                        <p:cTn id="22" dur="500"/>
                                        <p:tgtEl>
                                          <p:spTgt spid="11">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third-world-poverty.jpg"/>
          <p:cNvPicPr>
            <a:picLocks noGrp="1" noChangeAspect="1"/>
          </p:cNvPicPr>
          <p:nvPr>
            <p:ph type="pic" idx="1"/>
          </p:nvPr>
        </p:nvPicPr>
        <p:blipFill>
          <a:blip r:embed="rId2" cstate="print">
            <a:extLst>
              <a:ext uri="{28A0092B-C50C-407E-A947-70E740481C1C}">
                <a14:useLocalDpi xmlns:a14="http://schemas.microsoft.com/office/drawing/2010/main"/>
              </a:ext>
            </a:extLst>
          </a:blip>
          <a:srcRect/>
          <a:stretch>
            <a:fillRect/>
          </a:stretch>
        </p:blipFill>
        <p:spPr/>
      </p:pic>
      <p:sp>
        <p:nvSpPr>
          <p:cNvPr id="4" name="Date Placeholder 3"/>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pic>
        <p:nvPicPr>
          <p:cNvPr id="14" name="Picture Placeholder 13" descr="j0321063.jpg"/>
          <p:cNvPicPr>
            <a:picLocks noGrp="1" noChangeAspect="1"/>
          </p:cNvPicPr>
          <p:nvPr>
            <p:ph type="pic" idx="13"/>
          </p:nvPr>
        </p:nvPicPr>
        <p:blipFill>
          <a:blip r:embed="rId3" cstate="print">
            <a:extLst>
              <a:ext uri="{28A0092B-C50C-407E-A947-70E740481C1C}">
                <a14:useLocalDpi xmlns:a14="http://schemas.microsoft.com/office/drawing/2010/main"/>
              </a:ext>
            </a:extLst>
          </a:blip>
          <a:srcRect/>
          <a:stretch>
            <a:fillRect/>
          </a:stretch>
        </p:blipFill>
        <p:spPr/>
      </p:pic>
      <p:pic>
        <p:nvPicPr>
          <p:cNvPr id="13" name="Picture Placeholder 12" descr="j0316973.jpg"/>
          <p:cNvPicPr>
            <a:picLocks noGrp="1" noChangeAspect="1"/>
          </p:cNvPicPr>
          <p:nvPr>
            <p:ph type="pic" idx="14"/>
          </p:nvPr>
        </p:nvPicPr>
        <p:blipFill>
          <a:blip r:embed="rId4" cstate="print">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4572000" y="4390620"/>
            <a:ext cx="4238625" cy="1097280"/>
          </a:xfrm>
        </p:spPr>
        <p:txBody>
          <a:bodyPr/>
          <a:lstStyle/>
          <a:p>
            <a:r>
              <a:rPr lang="en-US" dirty="0" smtClean="0">
                <a:latin typeface="+mj-lt"/>
              </a:rPr>
              <a:t>Looking at Issue Categories</a:t>
            </a:r>
            <a:endParaRPr lang="en-US" dirty="0">
              <a:latin typeface="+mj-lt"/>
            </a:endParaRPr>
          </a:p>
        </p:txBody>
      </p:sp>
    </p:spTree>
    <p:extLst>
      <p:ext uri="{BB962C8B-B14F-4D97-AF65-F5344CB8AC3E}">
        <p14:creationId xmlns:p14="http://schemas.microsoft.com/office/powerpoint/2010/main" val="28253993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Social Preference Profiles (Categories)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88947934"/>
              </p:ext>
            </p:extLst>
          </p:nvPr>
        </p:nvGraphicFramePr>
        <p:xfrm>
          <a:off x="571500" y="1500188"/>
          <a:ext cx="8001000" cy="4714134"/>
        </p:xfrm>
        <a:graphic>
          <a:graphicData uri="http://schemas.openxmlformats.org/drawingml/2006/table">
            <a:tbl>
              <a:tblPr firstRow="1" bandRow="1">
                <a:tableStyleId>{5C22544A-7EE6-4342-B048-85BDC9FD1C3A}</a:tableStyleId>
              </a:tblPr>
              <a:tblGrid>
                <a:gridCol w="4000500"/>
                <a:gridCol w="4000500"/>
              </a:tblGrid>
              <a:tr h="277302">
                <a:tc>
                  <a:txBody>
                    <a:bodyPr/>
                    <a:lstStyle/>
                    <a:p>
                      <a:pPr algn="l">
                        <a:lnSpc>
                          <a:spcPct val="80000"/>
                        </a:lnSpc>
                        <a:spcBef>
                          <a:spcPts val="0"/>
                        </a:spcBef>
                        <a:spcAft>
                          <a:spcPts val="0"/>
                        </a:spcAft>
                      </a:pPr>
                      <a:r>
                        <a:rPr lang="en-AU" sz="1100" dirty="0">
                          <a:solidFill>
                            <a:srgbClr val="000000"/>
                          </a:solidFill>
                          <a:effectLst/>
                          <a:latin typeface="+mn-lt"/>
                          <a:ea typeface="Cambria"/>
                          <a:cs typeface="Times New Roman"/>
                        </a:rPr>
                        <a:t>General Categories</a:t>
                      </a:r>
                      <a:endParaRPr lang="en-US" sz="1200" dirty="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100">
                          <a:solidFill>
                            <a:srgbClr val="000000"/>
                          </a:solidFill>
                          <a:effectLst/>
                          <a:latin typeface="+mn-lt"/>
                          <a:ea typeface="Cambria"/>
                          <a:cs typeface="Times New Roman"/>
                        </a:rPr>
                        <a:t>Selected Sub-Issues </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dirty="0">
                          <a:solidFill>
                            <a:srgbClr val="000000"/>
                          </a:solidFill>
                          <a:effectLst/>
                          <a:latin typeface="+mn-lt"/>
                          <a:ea typeface="Cambria"/>
                          <a:cs typeface="Times New Roman"/>
                        </a:rPr>
                        <a:t>Food and health              </a:t>
                      </a:r>
                      <a:endParaRPr lang="en-US" sz="1200" dirty="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Water and sanitation, GM foods, obesity, abortion</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dirty="0">
                          <a:solidFill>
                            <a:srgbClr val="000000"/>
                          </a:solidFill>
                          <a:effectLst/>
                          <a:latin typeface="+mn-lt"/>
                          <a:ea typeface="Cambria"/>
                          <a:cs typeface="Times New Roman"/>
                        </a:rPr>
                        <a:t>Local crime and public safety</a:t>
                      </a:r>
                      <a:endParaRPr lang="en-US" sz="1200" dirty="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Safety, child pornography, violent crime, corruption</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Rights to basic services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Healthcare, food, education, benefits of last resort</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Civil and personal liberties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Rights: legal, to vote, marital, free speech etc.</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Equality of opportunities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Discrimination based on age, gender etc.</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dirty="0">
                          <a:solidFill>
                            <a:srgbClr val="000000"/>
                          </a:solidFill>
                          <a:effectLst/>
                          <a:latin typeface="+mn-lt"/>
                          <a:ea typeface="Cambria"/>
                          <a:cs typeface="Times New Roman"/>
                        </a:rPr>
                        <a:t>Individual economic well-being</a:t>
                      </a:r>
                      <a:endParaRPr lang="en-US" sz="1200" dirty="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dirty="0">
                          <a:solidFill>
                            <a:srgbClr val="000000"/>
                          </a:solidFill>
                          <a:effectLst/>
                          <a:latin typeface="+mn-lt"/>
                          <a:ea typeface="Cambria"/>
                          <a:cs typeface="Times New Roman"/>
                        </a:rPr>
                        <a:t>Inflation, taxation, interest rates, cost of living</a:t>
                      </a:r>
                      <a:endParaRPr lang="en-US" sz="1200" dirty="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Worker/employment rights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Work safety, unions, retirement, child labour</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Environmental sustainability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Pollution, climate change, biodiversity loss</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Societal economic well-being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dirty="0">
                          <a:solidFill>
                            <a:srgbClr val="000000"/>
                          </a:solidFill>
                          <a:effectLst/>
                          <a:latin typeface="+mn-lt"/>
                          <a:ea typeface="Cambria"/>
                          <a:cs typeface="Times New Roman"/>
                        </a:rPr>
                        <a:t>Poverty, employment, energy prices, growth, deficit</a:t>
                      </a:r>
                      <a:endParaRPr lang="en-US" sz="1200" dirty="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Global security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Terrorism, nuclear weapons, criminal syndicates</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Societal social well-being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Quality of schooling, public transport, immigration</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Global economic well-being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Resources management, trade, global finance issues</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Animal welfare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dirty="0">
                          <a:solidFill>
                            <a:srgbClr val="000000"/>
                          </a:solidFill>
                          <a:effectLst/>
                          <a:latin typeface="+mn-lt"/>
                          <a:ea typeface="Cambria"/>
                          <a:cs typeface="Times New Roman"/>
                        </a:rPr>
                        <a:t>Treatment of individual animals and species' survival</a:t>
                      </a:r>
                      <a:endParaRPr lang="en-US" sz="1200" dirty="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Global social well-being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Peace, diseases, poverty</a:t>
                      </a:r>
                      <a:endParaRPr lang="en-US" sz="120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Minority rights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dirty="0">
                          <a:solidFill>
                            <a:srgbClr val="000000"/>
                          </a:solidFill>
                          <a:effectLst/>
                          <a:latin typeface="+mn-lt"/>
                          <a:ea typeface="Cambria"/>
                          <a:cs typeface="Times New Roman"/>
                        </a:rPr>
                        <a:t>Rights including cultural preservation and expression</a:t>
                      </a:r>
                      <a:endParaRPr lang="en-US" sz="1200" dirty="0">
                        <a:effectLst/>
                        <a:latin typeface="+mn-lt"/>
                        <a:ea typeface="Cambria"/>
                        <a:cs typeface="Times New Roman"/>
                      </a:endParaRPr>
                    </a:p>
                  </a:txBody>
                  <a:tcPr marL="68580" marR="68580" marT="0" marB="0" anchor="ctr"/>
                </a:tc>
              </a:tr>
              <a:tr h="277302">
                <a:tc>
                  <a:txBody>
                    <a:bodyPr/>
                    <a:lstStyle/>
                    <a:p>
                      <a:pPr algn="l">
                        <a:lnSpc>
                          <a:spcPct val="80000"/>
                        </a:lnSpc>
                        <a:spcBef>
                          <a:spcPts val="0"/>
                        </a:spcBef>
                        <a:spcAft>
                          <a:spcPts val="0"/>
                        </a:spcAft>
                      </a:pPr>
                      <a:r>
                        <a:rPr lang="en-AU" sz="1000">
                          <a:solidFill>
                            <a:srgbClr val="000000"/>
                          </a:solidFill>
                          <a:effectLst/>
                          <a:latin typeface="+mn-lt"/>
                          <a:ea typeface="Cambria"/>
                          <a:cs typeface="Times New Roman"/>
                        </a:rPr>
                        <a:t>Commercial rights           </a:t>
                      </a:r>
                      <a:endParaRPr lang="en-US" sz="1200">
                        <a:effectLst/>
                        <a:latin typeface="+mn-lt"/>
                        <a:ea typeface="Cambria"/>
                        <a:cs typeface="Times New Roman"/>
                      </a:endParaRPr>
                    </a:p>
                  </a:txBody>
                  <a:tcPr marL="68580" marR="68580" marT="0" marB="0" anchor="ctr"/>
                </a:tc>
                <a:tc>
                  <a:txBody>
                    <a:bodyPr/>
                    <a:lstStyle/>
                    <a:p>
                      <a:pPr algn="l">
                        <a:lnSpc>
                          <a:spcPct val="80000"/>
                        </a:lnSpc>
                        <a:spcBef>
                          <a:spcPts val="0"/>
                        </a:spcBef>
                        <a:spcAft>
                          <a:spcPts val="0"/>
                        </a:spcAft>
                      </a:pPr>
                      <a:r>
                        <a:rPr lang="en-AU" sz="1000" dirty="0">
                          <a:solidFill>
                            <a:srgbClr val="000000"/>
                          </a:solidFill>
                          <a:effectLst/>
                          <a:latin typeface="+mn-lt"/>
                          <a:ea typeface="Cambria"/>
                          <a:cs typeface="Times New Roman"/>
                        </a:rPr>
                        <a:t>Commerce and ownership such as IP rights</a:t>
                      </a:r>
                      <a:endParaRPr lang="en-US" sz="1200" dirty="0">
                        <a:effectLst/>
                        <a:latin typeface="+mn-lt"/>
                        <a:ea typeface="Cambria"/>
                        <a:cs typeface="Times New Roman"/>
                      </a:endParaRPr>
                    </a:p>
                  </a:txBody>
                  <a:tcPr marL="68580" marR="68580" marT="0" marB="0" anchor="ctr"/>
                </a:tc>
              </a:tr>
            </a:tbl>
          </a:graphicData>
        </a:graphic>
      </p:graphicFrame>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spTree>
    <p:extLst>
      <p:ext uri="{BB962C8B-B14F-4D97-AF65-F5344CB8AC3E}">
        <p14:creationId xmlns:p14="http://schemas.microsoft.com/office/powerpoint/2010/main" val="2506639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Social Preference (Category)</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12" name="C 6"/>
          <p:cNvGraphicFramePr>
            <a:graphicFrameLocks noGrp="1"/>
          </p:cNvGraphicFramePr>
          <p:nvPr>
            <p:ph sz="half" idx="2"/>
            <p:extLst>
              <p:ext uri="{D42A27DB-BD31-4B8C-83A1-F6EECF244321}">
                <p14:modId xmlns:p14="http://schemas.microsoft.com/office/powerpoint/2010/main" val="982710018"/>
              </p:ext>
            </p:extLst>
          </p:nvPr>
        </p:nvGraphicFramePr>
        <p:xfrm>
          <a:off x="571500" y="1471256"/>
          <a:ext cx="7664072" cy="45675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5279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Category Comparisons</a:t>
            </a:r>
            <a:endParaRPr lang="en-US" dirty="0"/>
          </a:p>
        </p:txBody>
      </p:sp>
      <p:sp>
        <p:nvSpPr>
          <p:cNvPr id="7" name="Text Placeholder 6"/>
          <p:cNvSpPr>
            <a:spLocks noGrp="1"/>
          </p:cNvSpPr>
          <p:nvPr>
            <p:ph type="body" idx="1"/>
          </p:nvPr>
        </p:nvSpPr>
        <p:spPr/>
        <p:txBody>
          <a:bodyPr/>
          <a:lstStyle/>
          <a:p>
            <a:r>
              <a:rPr lang="en-US" dirty="0" smtClean="0"/>
              <a:t>USA</a:t>
            </a:r>
            <a:endParaRPr lang="en-US" dirty="0"/>
          </a:p>
        </p:txBody>
      </p:sp>
      <p:sp>
        <p:nvSpPr>
          <p:cNvPr id="9" name="Text Placeholder 8"/>
          <p:cNvSpPr>
            <a:spLocks noGrp="1"/>
          </p:cNvSpPr>
          <p:nvPr>
            <p:ph type="body" sz="quarter" idx="3"/>
          </p:nvPr>
        </p:nvSpPr>
        <p:spPr/>
        <p:txBody>
          <a:bodyPr/>
          <a:lstStyle/>
          <a:p>
            <a:r>
              <a:rPr lang="en-US" dirty="0" smtClean="0"/>
              <a:t>Germany</a:t>
            </a:r>
            <a:endParaRPr lang="en-US"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graphicFrame>
        <p:nvGraphicFramePr>
          <p:cNvPr id="11" name="C 8"/>
          <p:cNvGraphicFramePr>
            <a:graphicFrameLocks noGrp="1"/>
          </p:cNvGraphicFramePr>
          <p:nvPr>
            <p:ph sz="quarter" idx="4"/>
            <p:extLst>
              <p:ext uri="{D42A27DB-BD31-4B8C-83A1-F6EECF244321}">
                <p14:modId xmlns:p14="http://schemas.microsoft.com/office/powerpoint/2010/main" val="3200235916"/>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 6"/>
          <p:cNvGraphicFramePr>
            <a:graphicFrameLocks noGrp="1"/>
          </p:cNvGraphicFramePr>
          <p:nvPr>
            <p:ph sz="half" idx="2"/>
            <p:extLst>
              <p:ext uri="{D42A27DB-BD31-4B8C-83A1-F6EECF244321}">
                <p14:modId xmlns:p14="http://schemas.microsoft.com/office/powerpoint/2010/main" val="968172441"/>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4837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ent Arrow 21"/>
          <p:cNvSpPr/>
          <p:nvPr/>
        </p:nvSpPr>
        <p:spPr>
          <a:xfrm rot="10800000">
            <a:off x="5064369" y="3554369"/>
            <a:ext cx="900332" cy="1382450"/>
          </a:xfrm>
          <a:prstGeom prst="bentArrow">
            <a:avLst/>
          </a:prstGeom>
          <a:solidFill>
            <a:schemeClr val="accent4">
              <a:lumMod val="40000"/>
              <a:lumOff val="6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flipV="1">
            <a:off x="6636354" y="2231497"/>
            <a:ext cx="682116" cy="201921"/>
          </a:xfrm>
          <a:prstGeom prst="straightConnector1">
            <a:avLst/>
          </a:prstGeom>
          <a:ln w="28575" cmpd="sng">
            <a:tailEnd type="stealth"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504469" y="2894480"/>
            <a:ext cx="814001" cy="0"/>
          </a:xfrm>
          <a:prstGeom prst="straightConnector1">
            <a:avLst/>
          </a:prstGeom>
          <a:ln w="28575" cmpd="sng">
            <a:tailEnd type="stealth"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672612" y="3424982"/>
            <a:ext cx="645858" cy="1"/>
          </a:xfrm>
          <a:prstGeom prst="straightConnector1">
            <a:avLst/>
          </a:prstGeom>
          <a:ln w="28575" cmpd="sng">
            <a:tailEnd type="stealth" w="lg" len="lg"/>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The Anatomy of Civil Societies Research Project</a:t>
            </a:r>
            <a:endParaRPr lang="en-US" dirty="0"/>
          </a:p>
        </p:txBody>
      </p:sp>
      <p:pic>
        <p:nvPicPr>
          <p:cNvPr id="4" name="Picture 3" descr="Book Cove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7567" y="2111918"/>
            <a:ext cx="1038058" cy="1442451"/>
          </a:xfrm>
          <a:prstGeom prst="rect">
            <a:avLst/>
          </a:prstGeom>
        </p:spPr>
      </p:pic>
      <p:sp>
        <p:nvSpPr>
          <p:cNvPr id="5" name="Striped Right Arrow 4"/>
          <p:cNvSpPr/>
          <p:nvPr/>
        </p:nvSpPr>
        <p:spPr>
          <a:xfrm>
            <a:off x="2491991" y="2515760"/>
            <a:ext cx="2266908" cy="578700"/>
          </a:xfrm>
          <a:prstGeom prst="stripedRightArrow">
            <a:avLst/>
          </a:prstGeom>
          <a:solidFill>
            <a:schemeClr val="accent4">
              <a:lumMod val="40000"/>
              <a:lumOff val="60000"/>
            </a:schemeClr>
          </a:solidFill>
          <a:effectLst>
            <a:outerShdw blurRad="76200" dir="18900000" sy="23000" kx="-1200000" algn="bl"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2-04-24 at 2.03.13 PM.png"/>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5064369" y="2288743"/>
            <a:ext cx="1600870" cy="1281701"/>
          </a:xfrm>
          <a:prstGeom prst="rect">
            <a:avLst/>
          </a:prstGeom>
        </p:spPr>
      </p:pic>
      <p:sp>
        <p:nvSpPr>
          <p:cNvPr id="10" name="TextBox 9"/>
          <p:cNvSpPr txBox="1"/>
          <p:nvPr/>
        </p:nvSpPr>
        <p:spPr>
          <a:xfrm>
            <a:off x="7347355" y="2681204"/>
            <a:ext cx="1056599" cy="369332"/>
          </a:xfrm>
          <a:prstGeom prst="rect">
            <a:avLst/>
          </a:prstGeom>
          <a:noFill/>
        </p:spPr>
        <p:txBody>
          <a:bodyPr wrap="none" rtlCol="0">
            <a:spAutoFit/>
          </a:bodyPr>
          <a:lstStyle/>
          <a:p>
            <a:r>
              <a:rPr lang="en-US" dirty="0" smtClean="0"/>
              <a:t>Investors</a:t>
            </a:r>
          </a:p>
        </p:txBody>
      </p:sp>
      <p:sp>
        <p:nvSpPr>
          <p:cNvPr id="11" name="TextBox 10"/>
          <p:cNvSpPr txBox="1"/>
          <p:nvPr/>
        </p:nvSpPr>
        <p:spPr>
          <a:xfrm>
            <a:off x="7347355" y="1988322"/>
            <a:ext cx="1006105" cy="369332"/>
          </a:xfrm>
          <a:prstGeom prst="rect">
            <a:avLst/>
          </a:prstGeom>
          <a:noFill/>
        </p:spPr>
        <p:txBody>
          <a:bodyPr wrap="none" rtlCol="0">
            <a:spAutoFit/>
          </a:bodyPr>
          <a:lstStyle/>
          <a:p>
            <a:r>
              <a:rPr lang="en-US" dirty="0" smtClean="0"/>
              <a:t>Workers</a:t>
            </a:r>
            <a:endParaRPr lang="en-US" dirty="0"/>
          </a:p>
        </p:txBody>
      </p:sp>
      <p:sp>
        <p:nvSpPr>
          <p:cNvPr id="18" name="TextBox 17"/>
          <p:cNvSpPr txBox="1"/>
          <p:nvPr/>
        </p:nvSpPr>
        <p:spPr>
          <a:xfrm>
            <a:off x="7347355" y="3240316"/>
            <a:ext cx="1518364" cy="369332"/>
          </a:xfrm>
          <a:prstGeom prst="rect">
            <a:avLst/>
          </a:prstGeom>
          <a:noFill/>
        </p:spPr>
        <p:txBody>
          <a:bodyPr wrap="none" rtlCol="0">
            <a:spAutoFit/>
          </a:bodyPr>
          <a:lstStyle/>
          <a:p>
            <a:r>
              <a:rPr lang="en-US" dirty="0" smtClean="0"/>
              <a:t>Boards/TMT</a:t>
            </a:r>
          </a:p>
        </p:txBody>
      </p:sp>
      <p:sp>
        <p:nvSpPr>
          <p:cNvPr id="23" name="TextBox 22"/>
          <p:cNvSpPr txBox="1"/>
          <p:nvPr/>
        </p:nvSpPr>
        <p:spPr>
          <a:xfrm>
            <a:off x="2367015" y="5522180"/>
            <a:ext cx="3372137" cy="646331"/>
          </a:xfrm>
          <a:prstGeom prst="rect">
            <a:avLst/>
          </a:prstGeom>
          <a:noFill/>
        </p:spPr>
        <p:txBody>
          <a:bodyPr wrap="none" rtlCol="0">
            <a:spAutoFit/>
          </a:bodyPr>
          <a:lstStyle/>
          <a:p>
            <a:pPr algn="ctr"/>
            <a:r>
              <a:rPr lang="en-US" b="1" dirty="0" smtClean="0"/>
              <a:t>The Anatomy of Civil Societies </a:t>
            </a:r>
          </a:p>
          <a:p>
            <a:pPr algn="ctr"/>
            <a:r>
              <a:rPr lang="en-US" b="1" dirty="0" smtClean="0"/>
              <a:t>Research Project</a:t>
            </a:r>
            <a:endParaRPr lang="en-US" b="1" dirty="0"/>
          </a:p>
        </p:txBody>
      </p:sp>
      <p:sp>
        <p:nvSpPr>
          <p:cNvPr id="24" name="TextBox 23"/>
          <p:cNvSpPr txBox="1"/>
          <p:nvPr/>
        </p:nvSpPr>
        <p:spPr>
          <a:xfrm>
            <a:off x="541896" y="1417638"/>
            <a:ext cx="2255558" cy="646331"/>
          </a:xfrm>
          <a:prstGeom prst="rect">
            <a:avLst/>
          </a:prstGeom>
          <a:noFill/>
        </p:spPr>
        <p:txBody>
          <a:bodyPr wrap="square" rtlCol="0">
            <a:spAutoFit/>
          </a:bodyPr>
          <a:lstStyle/>
          <a:p>
            <a:pPr algn="ctr"/>
            <a:r>
              <a:rPr lang="en-US" b="1" dirty="0" smtClean="0"/>
              <a:t>Consumer Social Responsibility</a:t>
            </a:r>
            <a:endParaRPr lang="en-US" b="1" dirty="0"/>
          </a:p>
        </p:txBody>
      </p:sp>
      <p:sp>
        <p:nvSpPr>
          <p:cNvPr id="25" name="TextBox 24"/>
          <p:cNvSpPr txBox="1"/>
          <p:nvPr/>
        </p:nvSpPr>
        <p:spPr>
          <a:xfrm>
            <a:off x="4758899" y="1465587"/>
            <a:ext cx="2255558" cy="646331"/>
          </a:xfrm>
          <a:prstGeom prst="rect">
            <a:avLst/>
          </a:prstGeom>
          <a:noFill/>
        </p:spPr>
        <p:txBody>
          <a:bodyPr wrap="square" rtlCol="0">
            <a:spAutoFit/>
          </a:bodyPr>
          <a:lstStyle/>
          <a:p>
            <a:pPr algn="ctr"/>
            <a:r>
              <a:rPr lang="en-US" b="1" dirty="0" smtClean="0"/>
              <a:t>Individual Social Responsibility</a:t>
            </a:r>
            <a:endParaRPr lang="en-US" b="1" dirty="0"/>
          </a:p>
        </p:txBody>
      </p:sp>
      <p:sp>
        <p:nvSpPr>
          <p:cNvPr id="14" name="Date Placeholder 13"/>
          <p:cNvSpPr>
            <a:spLocks noGrp="1"/>
          </p:cNvSpPr>
          <p:nvPr>
            <p:ph type="dt" sz="half" idx="10"/>
          </p:nvPr>
        </p:nvSpPr>
        <p:spPr/>
        <p:txBody>
          <a:bodyPr/>
          <a:lstStyle/>
          <a:p>
            <a:r>
              <a:rPr lang="en-US" smtClean="0"/>
              <a:t>© Anatomy of Civil Societies Research Project</a:t>
            </a:r>
            <a:endParaRPr lang="en-US" dirty="0"/>
          </a:p>
        </p:txBody>
      </p:sp>
      <p:sp>
        <p:nvSpPr>
          <p:cNvPr id="15" name="Footer Placeholder 14"/>
          <p:cNvSpPr>
            <a:spLocks noGrp="1"/>
          </p:cNvSpPr>
          <p:nvPr>
            <p:ph type="ftr" sz="quarter" idx="11"/>
          </p:nvPr>
        </p:nvSpPr>
        <p:spPr/>
        <p:txBody>
          <a:bodyPr/>
          <a:lstStyle/>
          <a:p>
            <a:r>
              <a:rPr lang="en-US" dirty="0" smtClean="0"/>
              <a:t>What Matters to Americans</a:t>
            </a:r>
            <a:endParaRPr lang="en-US" dirty="0"/>
          </a:p>
        </p:txBody>
      </p:sp>
      <p:grpSp>
        <p:nvGrpSpPr>
          <p:cNvPr id="19" name="Group 18"/>
          <p:cNvGrpSpPr/>
          <p:nvPr/>
        </p:nvGrpSpPr>
        <p:grpSpPr>
          <a:xfrm>
            <a:off x="3290755" y="4085690"/>
            <a:ext cx="1571506" cy="1293038"/>
            <a:chOff x="1" y="0"/>
            <a:chExt cx="9144000" cy="6857999"/>
          </a:xfrm>
        </p:grpSpPr>
        <p:pic>
          <p:nvPicPr>
            <p:cNvPr id="20" name="Picture 19" descr="crowd_of_people.jpg"/>
            <p:cNvPicPr>
              <a:picLocks noChangeAspect="1"/>
            </p:cNvPicPr>
            <p:nvPr/>
          </p:nvPicPr>
          <p:blipFill>
            <a:blip r:embed="rId5" cstate="print">
              <a:extLst>
                <a:ext uri="{BEBA8EAE-BF5A-486C-A8C5-ECC9F3942E4B}">
                  <a14:imgProps xmlns:a14="http://schemas.microsoft.com/office/drawing/2010/main">
                    <a14:imgLayer r:embed="rId6">
                      <a14:imgEffect>
                        <a14:artisticPencilGrayscale pencilSize="5"/>
                      </a14:imgEffect>
                    </a14:imgLayer>
                  </a14:imgProps>
                </a:ext>
                <a:ext uri="{28A0092B-C50C-407E-A947-70E740481C1C}">
                  <a14:useLocalDpi xmlns:a14="http://schemas.microsoft.com/office/drawing/2010/main"/>
                </a:ext>
              </a:extLst>
            </a:blip>
            <a:stretch>
              <a:fillRect/>
            </a:stretch>
          </p:blipFill>
          <p:spPr>
            <a:xfrm>
              <a:off x="1" y="0"/>
              <a:ext cx="9144000" cy="6857999"/>
            </a:xfrm>
            <a:prstGeom prst="rect">
              <a:avLst/>
            </a:prstGeom>
          </p:spPr>
        </p:pic>
        <p:pic>
          <p:nvPicPr>
            <p:cNvPr id="26" name="Picture 25"/>
            <p:cNvPicPr>
              <a:picLocks noChangeAspect="1"/>
            </p:cNvPicPr>
            <p:nvPr/>
          </p:nvPicPr>
          <p:blipFill>
            <a:blip r:embed="rId7" cstate="print">
              <a:alphaModFix amt="64000"/>
              <a:extLst>
                <a:ext uri="{28A0092B-C50C-407E-A947-70E740481C1C}">
                  <a14:useLocalDpi xmlns:a14="http://schemas.microsoft.com/office/drawing/2010/main"/>
                </a:ext>
              </a:extLst>
            </a:blip>
            <a:stretch>
              <a:fillRect/>
            </a:stretch>
          </p:blipFill>
          <p:spPr>
            <a:xfrm rot="20424132">
              <a:off x="1720700" y="1137887"/>
              <a:ext cx="5922842" cy="4442131"/>
            </a:xfrm>
            <a:prstGeom prst="rect">
              <a:avLst/>
            </a:prstGeom>
            <a:ln>
              <a:noFill/>
            </a:ln>
            <a:effectLst>
              <a:softEdge rad="215900"/>
            </a:effectLst>
          </p:spPr>
        </p:pic>
      </p:grpSp>
    </p:spTree>
    <p:extLst>
      <p:ext uri="{BB962C8B-B14F-4D97-AF65-F5344CB8AC3E}">
        <p14:creationId xmlns:p14="http://schemas.microsoft.com/office/powerpoint/2010/main" val="3470804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3"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3"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linds(horizontal)">
                                      <p:cBhvr>
                                        <p:cTn id="30" dur="500"/>
                                        <p:tgtEl>
                                          <p:spTgt spid="18"/>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par>
                                <p:cTn id="37" presetID="3" presetClass="entr" presetSubtype="1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linds(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linds(horizontal)">
                                      <p:cBhvr>
                                        <p:cTn id="44" dur="500"/>
                                        <p:tgtEl>
                                          <p:spTgt spid="2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linds(horizontal)">
                                      <p:cBhvr>
                                        <p:cTn id="47" dur="500"/>
                                        <p:tgtEl>
                                          <p:spTgt spid="23"/>
                                        </p:tgtEl>
                                      </p:cBhvr>
                                    </p:animEffect>
                                  </p:childTnLst>
                                </p:cTn>
                              </p:par>
                              <p:par>
                                <p:cTn id="48" presetID="3" presetClass="entr" presetSubtype="1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linds(horizont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animBg="1"/>
      <p:bldP spid="10" grpId="0"/>
      <p:bldP spid="11" grpId="0"/>
      <p:bldP spid="18"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Category Comparisons</a:t>
            </a:r>
            <a:endParaRPr lang="en-US" dirty="0"/>
          </a:p>
        </p:txBody>
      </p:sp>
      <p:sp>
        <p:nvSpPr>
          <p:cNvPr id="7" name="Text Placeholder 6"/>
          <p:cNvSpPr>
            <a:spLocks noGrp="1"/>
          </p:cNvSpPr>
          <p:nvPr>
            <p:ph type="body" idx="1"/>
          </p:nvPr>
        </p:nvSpPr>
        <p:spPr/>
        <p:txBody>
          <a:bodyPr/>
          <a:lstStyle/>
          <a:p>
            <a:r>
              <a:rPr lang="en-US" dirty="0" smtClean="0"/>
              <a:t>USA</a:t>
            </a:r>
            <a:endParaRPr lang="en-US" dirty="0"/>
          </a:p>
        </p:txBody>
      </p:sp>
      <p:sp>
        <p:nvSpPr>
          <p:cNvPr id="9" name="Text Placeholder 8"/>
          <p:cNvSpPr>
            <a:spLocks noGrp="1"/>
          </p:cNvSpPr>
          <p:nvPr>
            <p:ph type="body" sz="quarter" idx="3"/>
          </p:nvPr>
        </p:nvSpPr>
        <p:spPr/>
        <p:txBody>
          <a:bodyPr/>
          <a:lstStyle/>
          <a:p>
            <a:r>
              <a:rPr lang="en-US" dirty="0" smtClean="0"/>
              <a:t>UK</a:t>
            </a:r>
            <a:endParaRPr lang="en-US"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graphicFrame>
        <p:nvGraphicFramePr>
          <p:cNvPr id="12" name="C 6"/>
          <p:cNvGraphicFramePr>
            <a:graphicFrameLocks noGrp="1"/>
          </p:cNvGraphicFramePr>
          <p:nvPr>
            <p:ph sz="half" idx="2"/>
            <p:extLst>
              <p:ext uri="{D42A27DB-BD31-4B8C-83A1-F6EECF244321}">
                <p14:modId xmlns:p14="http://schemas.microsoft.com/office/powerpoint/2010/main" val="3128122269"/>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 8"/>
          <p:cNvGraphicFramePr>
            <a:graphicFrameLocks noGrp="1"/>
          </p:cNvGraphicFramePr>
          <p:nvPr>
            <p:ph sz="quarter" idx="4"/>
            <p:extLst>
              <p:ext uri="{D42A27DB-BD31-4B8C-83A1-F6EECF244321}">
                <p14:modId xmlns:p14="http://schemas.microsoft.com/office/powerpoint/2010/main" val="2241399877"/>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193522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Category Comparisons</a:t>
            </a:r>
            <a:endParaRPr lang="en-US" dirty="0"/>
          </a:p>
        </p:txBody>
      </p:sp>
      <p:sp>
        <p:nvSpPr>
          <p:cNvPr id="7" name="Text Placeholder 6"/>
          <p:cNvSpPr>
            <a:spLocks noGrp="1"/>
          </p:cNvSpPr>
          <p:nvPr>
            <p:ph type="body" idx="1"/>
          </p:nvPr>
        </p:nvSpPr>
        <p:spPr/>
        <p:txBody>
          <a:bodyPr/>
          <a:lstStyle/>
          <a:p>
            <a:r>
              <a:rPr lang="en-US" dirty="0" smtClean="0"/>
              <a:t>USA</a:t>
            </a:r>
            <a:endParaRPr lang="en-US" dirty="0"/>
          </a:p>
        </p:txBody>
      </p:sp>
      <p:sp>
        <p:nvSpPr>
          <p:cNvPr id="9" name="Text Placeholder 8"/>
          <p:cNvSpPr>
            <a:spLocks noGrp="1"/>
          </p:cNvSpPr>
          <p:nvPr>
            <p:ph type="body" sz="quarter" idx="3"/>
          </p:nvPr>
        </p:nvSpPr>
        <p:spPr/>
        <p:txBody>
          <a:bodyPr/>
          <a:lstStyle/>
          <a:p>
            <a:r>
              <a:rPr lang="en-US" dirty="0" smtClean="0"/>
              <a:t>Australia</a:t>
            </a:r>
            <a:endParaRPr lang="en-US"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graphicFrame>
        <p:nvGraphicFramePr>
          <p:cNvPr id="12" name="C 6"/>
          <p:cNvGraphicFramePr>
            <a:graphicFrameLocks noGrp="1"/>
          </p:cNvGraphicFramePr>
          <p:nvPr>
            <p:ph sz="half" idx="2"/>
            <p:extLst>
              <p:ext uri="{D42A27DB-BD31-4B8C-83A1-F6EECF244321}">
                <p14:modId xmlns:p14="http://schemas.microsoft.com/office/powerpoint/2010/main" val="1322879608"/>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 8"/>
          <p:cNvGraphicFramePr>
            <a:graphicFrameLocks noGrp="1"/>
          </p:cNvGraphicFramePr>
          <p:nvPr>
            <p:ph sz="quarter" idx="4"/>
            <p:extLst>
              <p:ext uri="{D42A27DB-BD31-4B8C-83A1-F6EECF244321}">
                <p14:modId xmlns:p14="http://schemas.microsoft.com/office/powerpoint/2010/main" val="2559227935"/>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98384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Adjusted International Differences</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smtClean="0"/>
              <a:t>What Matters to Americans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124559369"/>
              </p:ext>
            </p:extLst>
          </p:nvPr>
        </p:nvGraphicFramePr>
        <p:xfrm>
          <a:off x="571500" y="1500188"/>
          <a:ext cx="8001000" cy="45196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747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12" dur="500"/>
                                        <p:tgtEl>
                                          <p:spTgt spid="11">
                                            <p:graphicEl>
                                              <a:chart seriesIdx="0" categoryIdx="-4" bldStep="series"/>
                                            </p:graphicEl>
                                          </p:spTgt>
                                        </p:tgtEl>
                                      </p:cBhvr>
                                    </p:animEffect>
                                  </p:childTnLst>
                                  <p:subTnLst>
                                    <p:set>
                                      <p:cBhvr override="childStyle">
                                        <p:cTn dur="1" fill="hold" display="0" masterRel="nextClick" afterEffect="1"/>
                                        <p:tgtEl>
                                          <p:spTgt spid="11">
                                            <p:graphicEl>
                                              <a:chart seriesIdx="0" categoryIdx="-4" bldStep="series"/>
                                            </p:graphic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17" dur="500"/>
                                        <p:tgtEl>
                                          <p:spTgt spid="11">
                                            <p:graphicEl>
                                              <a:chart seriesIdx="1" categoryIdx="-4" bldStep="series"/>
                                            </p:graphicEl>
                                          </p:spTgt>
                                        </p:tgtEl>
                                      </p:cBhvr>
                                    </p:animEffect>
                                  </p:childTnLst>
                                  <p:subTnLst>
                                    <p:set>
                                      <p:cBhvr override="childStyle">
                                        <p:cTn dur="1" fill="hold" display="0" masterRel="nextClick" afterEffect="1"/>
                                        <p:tgtEl>
                                          <p:spTgt spid="11">
                                            <p:graphicEl>
                                              <a:chart seriesIdx="1" categoryIdx="-4" bldStep="series"/>
                                            </p:graphic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wipe(left)">
                                      <p:cBhvr>
                                        <p:cTn id="22" dur="500"/>
                                        <p:tgtEl>
                                          <p:spTgt spid="11">
                                            <p:graphicEl>
                                              <a:chart seriesIdx="2" categoryIdx="-4" bldStep="series"/>
                                            </p:graphicEl>
                                          </p:spTgt>
                                        </p:tgtEl>
                                      </p:cBhvr>
                                    </p:animEffect>
                                  </p:childTnLst>
                                  <p:subTnLst>
                                    <p:set>
                                      <p:cBhvr override="childStyle">
                                        <p:cTn dur="1" fill="hold" display="0" masterRel="nextClick" afterEffect="1"/>
                                        <p:tgtEl>
                                          <p:spTgt spid="11">
                                            <p:graphicEl>
                                              <a:chart seriesIdx="2" categoryIdx="-4" bldStep="series"/>
                                            </p:graphicEl>
                                          </p:spTgt>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1">
                                            <p:graphicEl>
                                              <a:chart seriesIdx="0"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1">
                                            <p:graphicEl>
                                              <a:chart seriesIdx="1"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1">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Graphic spid="11" grpId="1">
        <p:bldSub>
          <a:bldChart bld="series"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Salient Demographic Differences</a:t>
            </a:r>
            <a:endParaRPr lang="en-US" dirty="0"/>
          </a:p>
        </p:txBody>
      </p:sp>
      <p:sp>
        <p:nvSpPr>
          <p:cNvPr id="3" name="Text Placeholder 2"/>
          <p:cNvSpPr>
            <a:spLocks noGrp="1"/>
          </p:cNvSpPr>
          <p:nvPr>
            <p:ph type="body" idx="1"/>
          </p:nvPr>
        </p:nvSpPr>
        <p:spPr/>
        <p:txBody>
          <a:bodyPr/>
          <a:lstStyle/>
          <a:p>
            <a:r>
              <a:rPr lang="en-US" dirty="0" smtClean="0"/>
              <a:t>Gender</a:t>
            </a:r>
            <a:endParaRPr lang="en-US" dirty="0"/>
          </a:p>
        </p:txBody>
      </p:sp>
      <p:sp>
        <p:nvSpPr>
          <p:cNvPr id="5" name="Text Placeholder 4"/>
          <p:cNvSpPr>
            <a:spLocks noGrp="1"/>
          </p:cNvSpPr>
          <p:nvPr>
            <p:ph type="body" sz="quarter" idx="3"/>
          </p:nvPr>
        </p:nvSpPr>
        <p:spPr/>
        <p:txBody>
          <a:bodyPr/>
          <a:lstStyle/>
          <a:p>
            <a:r>
              <a:rPr lang="en-US" dirty="0" smtClean="0"/>
              <a:t>Age (Correlation)</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10" name="C 2"/>
          <p:cNvGraphicFramePr>
            <a:graphicFrameLocks noGrp="1"/>
          </p:cNvGraphicFramePr>
          <p:nvPr>
            <p:ph sz="half" idx="2"/>
            <p:extLst>
              <p:ext uri="{D42A27DB-BD31-4B8C-83A1-F6EECF244321}">
                <p14:modId xmlns:p14="http://schemas.microsoft.com/office/powerpoint/2010/main" val="4110462567"/>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 14"/>
          <p:cNvGraphicFramePr>
            <a:graphicFrameLocks noGrp="1"/>
          </p:cNvGraphicFramePr>
          <p:nvPr>
            <p:ph sz="quarter" idx="4"/>
            <p:extLst>
              <p:ext uri="{D42A27DB-BD31-4B8C-83A1-F6EECF244321}">
                <p14:modId xmlns:p14="http://schemas.microsoft.com/office/powerpoint/2010/main" val="4245481394"/>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894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Right)">
                                      <p:cBhvr>
                                        <p:cTn id="15" dur="500"/>
                                        <p:tgtEl>
                                          <p:spTgt spid="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Graphic spid="10" grpId="0">
        <p:bldAsOne/>
      </p:bldGraphic>
      <p:bldGraphic spid="12"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Salient </a:t>
            </a:r>
            <a:r>
              <a:rPr lang="en-US" dirty="0" smtClean="0"/>
              <a:t>Demographic </a:t>
            </a:r>
            <a:r>
              <a:rPr lang="en-US" dirty="0"/>
              <a:t>Differences</a:t>
            </a:r>
          </a:p>
        </p:txBody>
      </p:sp>
      <p:sp>
        <p:nvSpPr>
          <p:cNvPr id="3" name="Text Placeholder 2"/>
          <p:cNvSpPr>
            <a:spLocks noGrp="1"/>
          </p:cNvSpPr>
          <p:nvPr>
            <p:ph type="body" idx="1"/>
          </p:nvPr>
        </p:nvSpPr>
        <p:spPr/>
        <p:txBody>
          <a:bodyPr/>
          <a:lstStyle/>
          <a:p>
            <a:r>
              <a:rPr lang="en-US" dirty="0" smtClean="0"/>
              <a:t>Education</a:t>
            </a:r>
            <a:endParaRPr lang="en-US" dirty="0"/>
          </a:p>
        </p:txBody>
      </p:sp>
      <p:sp>
        <p:nvSpPr>
          <p:cNvPr id="5" name="Text Placeholder 4"/>
          <p:cNvSpPr>
            <a:spLocks noGrp="1"/>
          </p:cNvSpPr>
          <p:nvPr>
            <p:ph type="body" sz="quarter" idx="3"/>
          </p:nvPr>
        </p:nvSpPr>
        <p:spPr/>
        <p:txBody>
          <a:bodyPr/>
          <a:lstStyle/>
          <a:p>
            <a:r>
              <a:rPr lang="en-US" dirty="0" smtClean="0"/>
              <a:t>Income (Correlation)</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11" name="C 1"/>
          <p:cNvGraphicFramePr>
            <a:graphicFrameLocks noGrp="1"/>
          </p:cNvGraphicFramePr>
          <p:nvPr>
            <p:ph sz="half" idx="2"/>
            <p:extLst>
              <p:ext uri="{D42A27DB-BD31-4B8C-83A1-F6EECF244321}">
                <p14:modId xmlns:p14="http://schemas.microsoft.com/office/powerpoint/2010/main" val="2513633159"/>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2866746402"/>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557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Left)">
                                      <p:cBhvr>
                                        <p:cTn id="15" dur="500"/>
                                        <p:tgtEl>
                                          <p:spTgt spid="5">
                                            <p:txEl>
                                              <p:pRg st="0" end="0"/>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Graphic spid="11" grpId="0">
        <p:bldAsOne/>
      </p:bldGraphic>
      <p:bldGraphic spid="1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Salient Socio-Demographic Differences</a:t>
            </a:r>
            <a:endParaRPr lang="en-US" dirty="0"/>
          </a:p>
        </p:txBody>
      </p:sp>
      <p:sp>
        <p:nvSpPr>
          <p:cNvPr id="3" name="Text Placeholder 2"/>
          <p:cNvSpPr>
            <a:spLocks noGrp="1"/>
          </p:cNvSpPr>
          <p:nvPr>
            <p:ph type="body" idx="1"/>
          </p:nvPr>
        </p:nvSpPr>
        <p:spPr/>
        <p:txBody>
          <a:bodyPr/>
          <a:lstStyle/>
          <a:p>
            <a:r>
              <a:rPr lang="en-US" dirty="0" smtClean="0"/>
              <a:t>Religiosity</a:t>
            </a:r>
            <a:endParaRPr lang="en-US" dirty="0"/>
          </a:p>
        </p:txBody>
      </p:sp>
      <p:sp>
        <p:nvSpPr>
          <p:cNvPr id="5" name="Text Placeholder 4"/>
          <p:cNvSpPr>
            <a:spLocks noGrp="1"/>
          </p:cNvSpPr>
          <p:nvPr>
            <p:ph type="body" sz="quarter" idx="3"/>
          </p:nvPr>
        </p:nvSpPr>
        <p:spPr/>
        <p:txBody>
          <a:bodyPr/>
          <a:lstStyle/>
          <a:p>
            <a:r>
              <a:rPr lang="en-US" dirty="0" smtClean="0"/>
              <a:t>Happiness</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339733309"/>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 12"/>
          <p:cNvGraphicFramePr>
            <a:graphicFrameLocks noGrp="1"/>
          </p:cNvGraphicFramePr>
          <p:nvPr>
            <p:ph sz="quarter" idx="4"/>
            <p:extLst>
              <p:ext uri="{D42A27DB-BD31-4B8C-83A1-F6EECF244321}">
                <p14:modId xmlns:p14="http://schemas.microsoft.com/office/powerpoint/2010/main" val="4088359365"/>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44297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Right)">
                                      <p:cBhvr>
                                        <p:cTn id="15" dur="500"/>
                                        <p:tgtEl>
                                          <p:spTgt spid="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Graphic spid="12" grpId="0">
        <p:bldAsOne/>
      </p:bldGraphic>
      <p:bldGraphic spid="1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Orientation</a:t>
            </a:r>
            <a:endParaRPr lang="en-US" dirty="0"/>
          </a:p>
        </p:txBody>
      </p:sp>
      <p:sp>
        <p:nvSpPr>
          <p:cNvPr id="3" name="Text Placeholder 2"/>
          <p:cNvSpPr>
            <a:spLocks noGrp="1"/>
          </p:cNvSpPr>
          <p:nvPr>
            <p:ph type="body" idx="1"/>
          </p:nvPr>
        </p:nvSpPr>
        <p:spPr/>
        <p:txBody>
          <a:bodyPr/>
          <a:lstStyle/>
          <a:p>
            <a:r>
              <a:rPr lang="en-US" dirty="0" smtClean="0"/>
              <a:t>Republican v Democrat</a:t>
            </a:r>
            <a:endParaRPr lang="en-US" dirty="0"/>
          </a:p>
        </p:txBody>
      </p:sp>
      <p:sp>
        <p:nvSpPr>
          <p:cNvPr id="5" name="Text Placeholder 4"/>
          <p:cNvSpPr>
            <a:spLocks noGrp="1"/>
          </p:cNvSpPr>
          <p:nvPr>
            <p:ph type="body" sz="quarter" idx="3"/>
          </p:nvPr>
        </p:nvSpPr>
        <p:spPr/>
        <p:txBody>
          <a:bodyPr/>
          <a:lstStyle/>
          <a:p>
            <a:r>
              <a:rPr lang="en-US" dirty="0" smtClean="0"/>
              <a:t>Libertarian v Tea Party</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11" name="C 1"/>
          <p:cNvGraphicFramePr>
            <a:graphicFrameLocks noGrp="1"/>
          </p:cNvGraphicFramePr>
          <p:nvPr>
            <p:ph sz="half" idx="2"/>
            <p:extLst>
              <p:ext uri="{D42A27DB-BD31-4B8C-83A1-F6EECF244321}">
                <p14:modId xmlns:p14="http://schemas.microsoft.com/office/powerpoint/2010/main" val="1562394010"/>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3345976524"/>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8964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Right)">
                                      <p:cBhvr>
                                        <p:cTn id="15" dur="500"/>
                                        <p:tgtEl>
                                          <p:spTgt spid="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Graphic spid="11" grpId="0">
        <p:bldAsOne/>
      </p:bldGraphic>
      <p:bldGraphic spid="1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Orientation</a:t>
            </a:r>
            <a:endParaRPr lang="en-US" dirty="0"/>
          </a:p>
        </p:txBody>
      </p:sp>
      <p:sp>
        <p:nvSpPr>
          <p:cNvPr id="3" name="Text Placeholder 2"/>
          <p:cNvSpPr>
            <a:spLocks noGrp="1"/>
          </p:cNvSpPr>
          <p:nvPr>
            <p:ph type="body" idx="1"/>
          </p:nvPr>
        </p:nvSpPr>
        <p:spPr/>
        <p:txBody>
          <a:bodyPr/>
          <a:lstStyle/>
          <a:p>
            <a:r>
              <a:rPr lang="en-US" dirty="0" smtClean="0"/>
              <a:t>Republican v Independents</a:t>
            </a:r>
            <a:endParaRPr lang="en-US" dirty="0"/>
          </a:p>
        </p:txBody>
      </p:sp>
      <p:sp>
        <p:nvSpPr>
          <p:cNvPr id="5" name="Text Placeholder 4"/>
          <p:cNvSpPr>
            <a:spLocks noGrp="1"/>
          </p:cNvSpPr>
          <p:nvPr>
            <p:ph type="body" sz="quarter" idx="3"/>
          </p:nvPr>
        </p:nvSpPr>
        <p:spPr/>
        <p:txBody>
          <a:bodyPr/>
          <a:lstStyle/>
          <a:p>
            <a:r>
              <a:rPr lang="en-US" dirty="0" smtClean="0"/>
              <a:t>Democrat v Independent</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13" name="C 1"/>
          <p:cNvGraphicFramePr>
            <a:graphicFrameLocks noGrp="1"/>
          </p:cNvGraphicFramePr>
          <p:nvPr>
            <p:ph sz="half" idx="2"/>
            <p:extLst>
              <p:ext uri="{D42A27DB-BD31-4B8C-83A1-F6EECF244321}">
                <p14:modId xmlns:p14="http://schemas.microsoft.com/office/powerpoint/2010/main" val="1182150451"/>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 1"/>
          <p:cNvGraphicFramePr>
            <a:graphicFrameLocks noGrp="1"/>
          </p:cNvGraphicFramePr>
          <p:nvPr>
            <p:ph sz="quarter" idx="4"/>
            <p:extLst>
              <p:ext uri="{D42A27DB-BD31-4B8C-83A1-F6EECF244321}">
                <p14:modId xmlns:p14="http://schemas.microsoft.com/office/powerpoint/2010/main" val="89481096"/>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7411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Right)">
                                      <p:cBhvr>
                                        <p:cTn id="15" dur="500"/>
                                        <p:tgtEl>
                                          <p:spTgt spid="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Graphic spid="13" grpId="0">
        <p:bldAsOne/>
      </p:bldGraphic>
      <p:bldGraphic spid="1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Altruism, Donating &amp; Volunteering</a:t>
            </a:r>
            <a:endParaRPr lang="en-US" dirty="0"/>
          </a:p>
        </p:txBody>
      </p:sp>
      <p:sp>
        <p:nvSpPr>
          <p:cNvPr id="3" name="Text Placeholder 2"/>
          <p:cNvSpPr>
            <a:spLocks noGrp="1"/>
          </p:cNvSpPr>
          <p:nvPr>
            <p:ph type="body" idx="1"/>
          </p:nvPr>
        </p:nvSpPr>
        <p:spPr/>
        <p:txBody>
          <a:bodyPr/>
          <a:lstStyle/>
          <a:p>
            <a:r>
              <a:rPr lang="en-US" dirty="0" smtClean="0"/>
              <a:t>Machiavellianism</a:t>
            </a:r>
            <a:endParaRPr lang="en-US" dirty="0"/>
          </a:p>
        </p:txBody>
      </p:sp>
      <p:sp>
        <p:nvSpPr>
          <p:cNvPr id="5" name="Text Placeholder 4"/>
          <p:cNvSpPr>
            <a:spLocks noGrp="1"/>
          </p:cNvSpPr>
          <p:nvPr>
            <p:ph type="body" sz="quarter" idx="3"/>
          </p:nvPr>
        </p:nvSpPr>
        <p:spPr/>
        <p:txBody>
          <a:bodyPr/>
          <a:lstStyle/>
          <a:p>
            <a:r>
              <a:rPr lang="en-US" dirty="0" smtClean="0"/>
              <a:t>Donating &amp; Volunteering</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1079776936"/>
              </p:ext>
            </p:extLst>
          </p:nvPr>
        </p:nvGraphicFramePr>
        <p:xfrm>
          <a:off x="571500" y="2038350"/>
          <a:ext cx="3749675"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 8"/>
          <p:cNvGraphicFramePr>
            <a:graphicFrameLocks noGrp="1"/>
          </p:cNvGraphicFramePr>
          <p:nvPr>
            <p:ph sz="quarter" idx="4"/>
            <p:extLst>
              <p:ext uri="{D42A27DB-BD31-4B8C-83A1-F6EECF244321}">
                <p14:modId xmlns:p14="http://schemas.microsoft.com/office/powerpoint/2010/main" val="2835896255"/>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962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trips(down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Right)">
                                      <p:cBhvr>
                                        <p:cTn id="15" dur="500"/>
                                        <p:tgtEl>
                                          <p:spTgt spid="5">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Graphic spid="12" grpId="0">
        <p:bldAsOne/>
      </p:bldGraphic>
      <p:bldGraphic spid="1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146628"/>
            <a:ext cx="8001000" cy="1709928"/>
          </a:xfrm>
        </p:spPr>
        <p:txBody>
          <a:bodyPr/>
          <a:lstStyle/>
          <a:p>
            <a:r>
              <a:rPr lang="en-US" dirty="0" smtClean="0"/>
              <a:t>Some Micro Issues</a:t>
            </a:r>
            <a:endParaRPr lang="en-US"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pic>
        <p:nvPicPr>
          <p:cNvPr id="10" name="Picture Placeholder 9" descr="school_children.jpg"/>
          <p:cNvPicPr>
            <a:picLocks noGrp="1" noChangeAspect="1"/>
          </p:cNvPicPr>
          <p:nvPr>
            <p:ph type="pic" idx="13"/>
          </p:nvPr>
        </p:nvPicPr>
        <p:blipFill>
          <a:blip r:embed="rId2" cstate="print">
            <a:extLst>
              <a:ext uri="{28A0092B-C50C-407E-A947-70E740481C1C}">
                <a14:useLocalDpi xmlns:a14="http://schemas.microsoft.com/office/drawing/2010/main"/>
              </a:ext>
            </a:extLst>
          </a:blip>
          <a:srcRect/>
          <a:stretch>
            <a:fillRect/>
          </a:stretch>
        </p:blipFill>
        <p:spPr>
          <a:xfrm rot="150321">
            <a:off x="4346575" y="88900"/>
            <a:ext cx="4164013" cy="2941638"/>
          </a:xfrm>
        </p:spPr>
      </p:pic>
      <p:pic>
        <p:nvPicPr>
          <p:cNvPr id="9" name="Picture Placeholder 8" descr="elderly-audience.jpg"/>
          <p:cNvPicPr>
            <a:picLocks noGrp="1" noChangeAspect="1"/>
          </p:cNvPicPr>
          <p:nvPr>
            <p:ph type="pic" idx="1"/>
          </p:nvPr>
        </p:nvPicPr>
        <p:blipFill>
          <a:blip r:embed="rId3" cstate="print">
            <a:extLst>
              <a:ext uri="{28A0092B-C50C-407E-A947-70E740481C1C}">
                <a14:useLocalDpi xmlns:a14="http://schemas.microsoft.com/office/drawing/2010/main"/>
              </a:ext>
            </a:extLst>
          </a:blip>
          <a:srcRect/>
          <a:stretch>
            <a:fillRect/>
          </a:stretch>
        </p:blipFill>
        <p:spPr>
          <a:xfrm rot="21380673">
            <a:off x="493713" y="911225"/>
            <a:ext cx="4162425" cy="2960688"/>
          </a:xfrm>
        </p:spPr>
      </p:pic>
    </p:spTree>
    <p:extLst>
      <p:ext uri="{BB962C8B-B14F-4D97-AF65-F5344CB8AC3E}">
        <p14:creationId xmlns:p14="http://schemas.microsoft.com/office/powerpoint/2010/main" val="1367033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Anatomy of Civil Societies Research Project</a:t>
            </a:r>
            <a:endParaRPr lang="en-US" dirty="0"/>
          </a:p>
        </p:txBody>
      </p:sp>
      <p:sp>
        <p:nvSpPr>
          <p:cNvPr id="9" name="Date Placeholder 8"/>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pic>
        <p:nvPicPr>
          <p:cNvPr id="4" name="Picture 3" descr="Book Cover.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4262" y="2111918"/>
            <a:ext cx="996790" cy="1385106"/>
          </a:xfrm>
          <a:prstGeom prst="rect">
            <a:avLst/>
          </a:prstGeom>
        </p:spPr>
      </p:pic>
      <p:pic>
        <p:nvPicPr>
          <p:cNvPr id="6" name="Picture 5" descr="Screen Shot 2012-04-24 at 2.03.13 PM.png"/>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6622412" y="2294835"/>
            <a:ext cx="1600870" cy="1281701"/>
          </a:xfrm>
          <a:prstGeom prst="rect">
            <a:avLst/>
          </a:prstGeom>
        </p:spPr>
      </p:pic>
      <p:sp>
        <p:nvSpPr>
          <p:cNvPr id="23" name="TextBox 22"/>
          <p:cNvSpPr txBox="1"/>
          <p:nvPr/>
        </p:nvSpPr>
        <p:spPr>
          <a:xfrm>
            <a:off x="2779014" y="5682930"/>
            <a:ext cx="3372137" cy="646331"/>
          </a:xfrm>
          <a:prstGeom prst="rect">
            <a:avLst/>
          </a:prstGeom>
          <a:noFill/>
        </p:spPr>
        <p:txBody>
          <a:bodyPr wrap="none" rtlCol="0">
            <a:spAutoFit/>
          </a:bodyPr>
          <a:lstStyle/>
          <a:p>
            <a:pPr algn="ctr"/>
            <a:r>
              <a:rPr lang="en-US" b="1" dirty="0" smtClean="0"/>
              <a:t>The Anatomy of Civil Societies </a:t>
            </a:r>
          </a:p>
          <a:p>
            <a:pPr algn="ctr"/>
            <a:r>
              <a:rPr lang="en-US" b="1" dirty="0" smtClean="0"/>
              <a:t>Research Project</a:t>
            </a:r>
            <a:endParaRPr lang="en-US" b="1" dirty="0"/>
          </a:p>
        </p:txBody>
      </p:sp>
      <p:sp>
        <p:nvSpPr>
          <p:cNvPr id="24" name="TextBox 23"/>
          <p:cNvSpPr txBox="1"/>
          <p:nvPr/>
        </p:nvSpPr>
        <p:spPr>
          <a:xfrm>
            <a:off x="268587" y="1417638"/>
            <a:ext cx="2255558" cy="646331"/>
          </a:xfrm>
          <a:prstGeom prst="rect">
            <a:avLst/>
          </a:prstGeom>
          <a:noFill/>
        </p:spPr>
        <p:txBody>
          <a:bodyPr wrap="square" rtlCol="0">
            <a:spAutoFit/>
          </a:bodyPr>
          <a:lstStyle/>
          <a:p>
            <a:pPr algn="ctr"/>
            <a:r>
              <a:rPr lang="en-US" b="1" dirty="0" smtClean="0"/>
              <a:t>Consumer Social Responsibility</a:t>
            </a:r>
            <a:endParaRPr lang="en-US" b="1" dirty="0"/>
          </a:p>
        </p:txBody>
      </p:sp>
      <p:sp>
        <p:nvSpPr>
          <p:cNvPr id="25" name="TextBox 24"/>
          <p:cNvSpPr txBox="1"/>
          <p:nvPr/>
        </p:nvSpPr>
        <p:spPr>
          <a:xfrm>
            <a:off x="6316942" y="1417638"/>
            <a:ext cx="2255558" cy="646331"/>
          </a:xfrm>
          <a:prstGeom prst="rect">
            <a:avLst/>
          </a:prstGeom>
          <a:noFill/>
        </p:spPr>
        <p:txBody>
          <a:bodyPr wrap="square" rtlCol="0">
            <a:spAutoFit/>
          </a:bodyPr>
          <a:lstStyle/>
          <a:p>
            <a:pPr algn="ctr"/>
            <a:r>
              <a:rPr lang="en-US" b="1" dirty="0" smtClean="0"/>
              <a:t>Individual Social Responsibility</a:t>
            </a:r>
            <a:endParaRPr lang="en-US" b="1" dirty="0"/>
          </a:p>
        </p:txBody>
      </p:sp>
      <p:sp>
        <p:nvSpPr>
          <p:cNvPr id="3" name="TextBox 2"/>
          <p:cNvSpPr txBox="1"/>
          <p:nvPr/>
        </p:nvSpPr>
        <p:spPr>
          <a:xfrm>
            <a:off x="3151163" y="1456156"/>
            <a:ext cx="2582758" cy="369332"/>
          </a:xfrm>
          <a:prstGeom prst="rect">
            <a:avLst/>
          </a:prstGeom>
          <a:noFill/>
        </p:spPr>
        <p:txBody>
          <a:bodyPr wrap="none" rtlCol="0">
            <a:spAutoFit/>
          </a:bodyPr>
          <a:lstStyle/>
          <a:p>
            <a:r>
              <a:rPr lang="en-US" b="1" dirty="0" smtClean="0"/>
              <a:t>T. Devinney &amp; P. Auger</a:t>
            </a:r>
            <a:endParaRPr lang="en-US" b="1" dirty="0"/>
          </a:p>
        </p:txBody>
      </p:sp>
      <p:sp>
        <p:nvSpPr>
          <p:cNvPr id="7" name="TextBox 6"/>
          <p:cNvSpPr txBox="1"/>
          <p:nvPr/>
        </p:nvSpPr>
        <p:spPr>
          <a:xfrm>
            <a:off x="2524145" y="2063968"/>
            <a:ext cx="3711273" cy="646331"/>
          </a:xfrm>
          <a:prstGeom prst="rect">
            <a:avLst/>
          </a:prstGeom>
          <a:noFill/>
        </p:spPr>
        <p:txBody>
          <a:bodyPr wrap="square" rtlCol="0">
            <a:spAutoFit/>
          </a:bodyPr>
          <a:lstStyle/>
          <a:p>
            <a:pPr algn="ctr"/>
            <a:r>
              <a:rPr lang="en-US" i="1" dirty="0" smtClean="0"/>
              <a:t>G. Dowling, C. Eckert, R. Belk, </a:t>
            </a:r>
          </a:p>
          <a:p>
            <a:pPr algn="ctr"/>
            <a:r>
              <a:rPr lang="en-US" i="1" dirty="0" smtClean="0"/>
              <a:t>G. </a:t>
            </a:r>
            <a:r>
              <a:rPr lang="en-US" i="1" dirty="0" err="1" smtClean="0"/>
              <a:t>Eckhardt</a:t>
            </a:r>
            <a:r>
              <a:rPr lang="en-US" i="1" dirty="0" smtClean="0"/>
              <a:t>, P. Burke, J. Louviere</a:t>
            </a:r>
            <a:endParaRPr lang="en-US" i="1" dirty="0"/>
          </a:p>
        </p:txBody>
      </p:sp>
      <p:sp>
        <p:nvSpPr>
          <p:cNvPr id="20" name="TextBox 19"/>
          <p:cNvSpPr txBox="1"/>
          <p:nvPr/>
        </p:nvSpPr>
        <p:spPr>
          <a:xfrm>
            <a:off x="2605670" y="3105806"/>
            <a:ext cx="3711273" cy="369332"/>
          </a:xfrm>
          <a:prstGeom prst="rect">
            <a:avLst/>
          </a:prstGeom>
          <a:noFill/>
        </p:spPr>
        <p:txBody>
          <a:bodyPr wrap="square" rtlCol="0">
            <a:spAutoFit/>
          </a:bodyPr>
          <a:lstStyle/>
          <a:p>
            <a:pPr algn="ctr"/>
            <a:r>
              <a:rPr lang="en-US" dirty="0" smtClean="0"/>
              <a:t>M. </a:t>
            </a:r>
            <a:r>
              <a:rPr lang="en-US" dirty="0" err="1" smtClean="0"/>
              <a:t>Ulrych</a:t>
            </a:r>
            <a:r>
              <a:rPr lang="en-US" dirty="0" smtClean="0"/>
              <a:t>, V. </a:t>
            </a:r>
            <a:r>
              <a:rPr lang="en-US" dirty="0" err="1" smtClean="0"/>
              <a:t>Laoledchai</a:t>
            </a:r>
            <a:endParaRPr lang="en-US" dirty="0"/>
          </a:p>
        </p:txBody>
      </p:sp>
      <p:sp>
        <p:nvSpPr>
          <p:cNvPr id="26" name="TextBox 25"/>
          <p:cNvSpPr txBox="1"/>
          <p:nvPr/>
        </p:nvSpPr>
        <p:spPr>
          <a:xfrm>
            <a:off x="5303020" y="4116804"/>
            <a:ext cx="2526656" cy="646331"/>
          </a:xfrm>
          <a:prstGeom prst="rect">
            <a:avLst/>
          </a:prstGeom>
          <a:noFill/>
        </p:spPr>
        <p:txBody>
          <a:bodyPr wrap="square" rtlCol="0">
            <a:spAutoFit/>
          </a:bodyPr>
          <a:lstStyle/>
          <a:p>
            <a:pPr algn="ctr"/>
            <a:r>
              <a:rPr lang="en-US" i="1" dirty="0" smtClean="0"/>
              <a:t>R. Belk, C. Eckert, </a:t>
            </a:r>
          </a:p>
          <a:p>
            <a:pPr algn="ctr"/>
            <a:r>
              <a:rPr lang="en-US" i="1" dirty="0" smtClean="0"/>
              <a:t>J. </a:t>
            </a:r>
            <a:r>
              <a:rPr lang="en-US" i="1" dirty="0" err="1" smtClean="0"/>
              <a:t>Schwalbach</a:t>
            </a:r>
            <a:r>
              <a:rPr lang="en-US" i="1" dirty="0" smtClean="0"/>
              <a:t>, H. Sattler</a:t>
            </a:r>
            <a:endParaRPr lang="en-US" i="1" dirty="0"/>
          </a:p>
        </p:txBody>
      </p:sp>
      <p:sp>
        <p:nvSpPr>
          <p:cNvPr id="27" name="TextBox 26"/>
          <p:cNvSpPr txBox="1"/>
          <p:nvPr/>
        </p:nvSpPr>
        <p:spPr>
          <a:xfrm>
            <a:off x="500997" y="4143934"/>
            <a:ext cx="2827018" cy="923330"/>
          </a:xfrm>
          <a:prstGeom prst="rect">
            <a:avLst/>
          </a:prstGeom>
          <a:noFill/>
        </p:spPr>
        <p:txBody>
          <a:bodyPr wrap="square" rtlCol="0">
            <a:spAutoFit/>
          </a:bodyPr>
          <a:lstStyle/>
          <a:p>
            <a:pPr algn="ctr"/>
            <a:r>
              <a:rPr lang="en-US" dirty="0" smtClean="0"/>
              <a:t>R. </a:t>
            </a:r>
            <a:r>
              <a:rPr lang="en-US" dirty="0" err="1" smtClean="0"/>
              <a:t>DeSailly</a:t>
            </a:r>
            <a:r>
              <a:rPr lang="en-US" dirty="0" smtClean="0"/>
              <a:t>, M. </a:t>
            </a:r>
            <a:r>
              <a:rPr lang="en-US" dirty="0" err="1" smtClean="0"/>
              <a:t>Ulrych</a:t>
            </a:r>
            <a:r>
              <a:rPr lang="en-US" dirty="0" smtClean="0"/>
              <a:t>, </a:t>
            </a:r>
          </a:p>
          <a:p>
            <a:pPr algn="ctr"/>
            <a:r>
              <a:rPr lang="en-US" dirty="0" smtClean="0"/>
              <a:t>G. Murphy, V. </a:t>
            </a:r>
            <a:r>
              <a:rPr lang="en-US" dirty="0" err="1" smtClean="0"/>
              <a:t>Laoledchai</a:t>
            </a:r>
            <a:r>
              <a:rPr lang="en-US" dirty="0" smtClean="0"/>
              <a:t>,</a:t>
            </a:r>
          </a:p>
          <a:p>
            <a:pPr algn="ctr"/>
            <a:r>
              <a:rPr lang="en-US" dirty="0" smtClean="0"/>
              <a:t>A. Early, C. </a:t>
            </a:r>
            <a:r>
              <a:rPr lang="en-US" dirty="0" err="1" smtClean="0"/>
              <a:t>Erfgen</a:t>
            </a:r>
            <a:endParaRPr lang="en-US" dirty="0"/>
          </a:p>
        </p:txBody>
      </p:sp>
      <p:grpSp>
        <p:nvGrpSpPr>
          <p:cNvPr id="16" name="Group 15"/>
          <p:cNvGrpSpPr/>
          <p:nvPr/>
        </p:nvGrpSpPr>
        <p:grpSpPr>
          <a:xfrm>
            <a:off x="3549329" y="4309045"/>
            <a:ext cx="1571506" cy="1293038"/>
            <a:chOff x="1" y="0"/>
            <a:chExt cx="9144000" cy="6857999"/>
          </a:xfrm>
        </p:grpSpPr>
        <p:pic>
          <p:nvPicPr>
            <p:cNvPr id="17" name="Picture 16" descr="crowd_of_people.jpg"/>
            <p:cNvPicPr>
              <a:picLocks noChangeAspect="1"/>
            </p:cNvPicPr>
            <p:nvPr/>
          </p:nvPicPr>
          <p:blipFill>
            <a:blip r:embed="rId4" cstate="print">
              <a:extLst>
                <a:ext uri="{BEBA8EAE-BF5A-486C-A8C5-ECC9F3942E4B}">
                  <a14:imgProps xmlns:a14="http://schemas.microsoft.com/office/drawing/2010/main">
                    <a14:imgLayer r:embed="rId5">
                      <a14:imgEffect>
                        <a14:artisticPencilGrayscale pencilSize="5"/>
                      </a14:imgEffect>
                    </a14:imgLayer>
                  </a14:imgProps>
                </a:ext>
                <a:ext uri="{28A0092B-C50C-407E-A947-70E740481C1C}">
                  <a14:useLocalDpi xmlns:a14="http://schemas.microsoft.com/office/drawing/2010/main"/>
                </a:ext>
              </a:extLst>
            </a:blip>
            <a:stretch>
              <a:fillRect/>
            </a:stretch>
          </p:blipFill>
          <p:spPr>
            <a:xfrm>
              <a:off x="1" y="0"/>
              <a:ext cx="9144000" cy="6857999"/>
            </a:xfrm>
            <a:prstGeom prst="rect">
              <a:avLst/>
            </a:prstGeom>
          </p:spPr>
        </p:pic>
        <p:pic>
          <p:nvPicPr>
            <p:cNvPr id="18" name="Picture 17"/>
            <p:cNvPicPr>
              <a:picLocks noChangeAspect="1"/>
            </p:cNvPicPr>
            <p:nvPr/>
          </p:nvPicPr>
          <p:blipFill>
            <a:blip r:embed="rId6" cstate="print">
              <a:alphaModFix amt="64000"/>
              <a:extLst>
                <a:ext uri="{28A0092B-C50C-407E-A947-70E740481C1C}">
                  <a14:useLocalDpi xmlns:a14="http://schemas.microsoft.com/office/drawing/2010/main"/>
                </a:ext>
              </a:extLst>
            </a:blip>
            <a:stretch>
              <a:fillRect/>
            </a:stretch>
          </p:blipFill>
          <p:spPr>
            <a:xfrm rot="20424132">
              <a:off x="1720700" y="1137887"/>
              <a:ext cx="5922842" cy="4442131"/>
            </a:xfrm>
            <a:prstGeom prst="rect">
              <a:avLst/>
            </a:prstGeom>
            <a:ln>
              <a:noFill/>
            </a:ln>
            <a:effectLst>
              <a:softEdge rad="215900"/>
            </a:effectLst>
          </p:spPr>
        </p:pic>
      </p:grpSp>
    </p:spTree>
    <p:extLst>
      <p:ext uri="{BB962C8B-B14F-4D97-AF65-F5344CB8AC3E}">
        <p14:creationId xmlns:p14="http://schemas.microsoft.com/office/powerpoint/2010/main" val="1966540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linds(horizontal)">
                                      <p:cBhvr>
                                        <p:cTn id="16" dur="500"/>
                                        <p:tgtEl>
                                          <p:spTgt spid="25"/>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linds(horizontal)">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linds(horizontal)">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3" grpId="0"/>
      <p:bldP spid="7" grpId="0"/>
      <p:bldP spid="20"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the Micro Issues</a:t>
            </a:r>
            <a:endParaRPr lang="en-US" dirty="0"/>
          </a:p>
        </p:txBody>
      </p:sp>
      <p:sp>
        <p:nvSpPr>
          <p:cNvPr id="3" name="Content Placeholder 2"/>
          <p:cNvSpPr>
            <a:spLocks noGrp="1"/>
          </p:cNvSpPr>
          <p:nvPr>
            <p:ph idx="1"/>
          </p:nvPr>
        </p:nvSpPr>
        <p:spPr>
          <a:xfrm>
            <a:off x="571500" y="1500752"/>
            <a:ext cx="8001000" cy="1680682"/>
          </a:xfrm>
        </p:spPr>
        <p:txBody>
          <a:bodyPr/>
          <a:lstStyle/>
          <a:p>
            <a:r>
              <a:rPr lang="en-US" dirty="0" smtClean="0"/>
              <a:t>Individuals also were rotated through mixtures of 113 different social issues.  This was done within categories and then between categories.  This gives us two sets of measures for each person, allowing us to calibrate the validity of the measures</a:t>
            </a:r>
            <a:endParaRPr lang="en-US"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66186" y="3017962"/>
            <a:ext cx="5422900" cy="2794000"/>
          </a:xfrm>
          <a:prstGeom prst="rect">
            <a:avLst/>
          </a:prstGeom>
        </p:spPr>
      </p:pic>
    </p:spTree>
    <p:extLst>
      <p:ext uri="{BB962C8B-B14F-4D97-AF65-F5344CB8AC3E}">
        <p14:creationId xmlns:p14="http://schemas.microsoft.com/office/powerpoint/2010/main" val="1419385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Internationally</a:t>
            </a:r>
            <a:endParaRPr lang="en-US" dirty="0"/>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dirty="0" smtClean="0"/>
              <a:t>What Matters to Americans</a:t>
            </a:r>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78758" y="1544018"/>
            <a:ext cx="5422900" cy="4851400"/>
          </a:xfrm>
          <a:prstGeom prst="rect">
            <a:avLst/>
          </a:prstGeom>
        </p:spPr>
      </p:pic>
    </p:spTree>
    <p:extLst>
      <p:ext uri="{BB962C8B-B14F-4D97-AF65-F5344CB8AC3E}">
        <p14:creationId xmlns:p14="http://schemas.microsoft.com/office/powerpoint/2010/main" val="36764976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Least Salient Issues</a:t>
            </a:r>
            <a:endParaRPr lang="en-US" dirty="0"/>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dirty="0" smtClean="0"/>
              <a:t>What Matters to Americans</a:t>
            </a:r>
            <a:endParaRPr lang="en-US" dirty="0"/>
          </a:p>
        </p:txBody>
      </p:sp>
      <p:pic>
        <p:nvPicPr>
          <p:cNvPr id="8" name="Picture 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54200" y="1739900"/>
            <a:ext cx="5422900" cy="3378200"/>
          </a:xfrm>
          <a:prstGeom prst="rect">
            <a:avLst/>
          </a:prstGeom>
        </p:spPr>
      </p:pic>
    </p:spTree>
    <p:extLst>
      <p:ext uri="{BB962C8B-B14F-4D97-AF65-F5344CB8AC3E}">
        <p14:creationId xmlns:p14="http://schemas.microsoft.com/office/powerpoint/2010/main" val="1022084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Internationally</a:t>
            </a:r>
            <a:endParaRPr lang="en-US" dirty="0"/>
          </a:p>
        </p:txBody>
      </p:sp>
      <p:sp>
        <p:nvSpPr>
          <p:cNvPr id="5" name="Date Placeholder 4"/>
          <p:cNvSpPr>
            <a:spLocks noGrp="1"/>
          </p:cNvSpPr>
          <p:nvPr>
            <p:ph type="dt" sz="half" idx="10"/>
          </p:nvPr>
        </p:nvSpPr>
        <p:spPr/>
        <p:txBody>
          <a:bodyPr/>
          <a:lstStyle/>
          <a:p>
            <a:r>
              <a:rPr lang="en-US" smtClean="0"/>
              <a:t>© Anatomy of Civil Societies Research Project</a:t>
            </a:r>
            <a:endParaRPr lang="en-US"/>
          </a:p>
        </p:txBody>
      </p:sp>
      <p:sp>
        <p:nvSpPr>
          <p:cNvPr id="6" name="Footer Placeholder 5"/>
          <p:cNvSpPr>
            <a:spLocks noGrp="1"/>
          </p:cNvSpPr>
          <p:nvPr>
            <p:ph type="ftr" sz="quarter" idx="11"/>
          </p:nvPr>
        </p:nvSpPr>
        <p:spPr/>
        <p:txBody>
          <a:bodyPr/>
          <a:lstStyle/>
          <a:p>
            <a:r>
              <a:rPr lang="en-US" dirty="0" smtClean="0"/>
              <a:t>What Matters to Americans</a:t>
            </a:r>
            <a:endParaRPr lang="en-US" dirty="0"/>
          </a:p>
        </p:txBody>
      </p:sp>
      <p:pic>
        <p:nvPicPr>
          <p:cNvPr id="13" name="Picture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7640" y="1700424"/>
            <a:ext cx="9017000" cy="3721100"/>
          </a:xfrm>
          <a:prstGeom prst="rect">
            <a:avLst/>
          </a:prstGeom>
        </p:spPr>
      </p:pic>
    </p:spTree>
    <p:extLst>
      <p:ext uri="{BB962C8B-B14F-4D97-AF65-F5344CB8AC3E}">
        <p14:creationId xmlns:p14="http://schemas.microsoft.com/office/powerpoint/2010/main" val="108498615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Conclusions &amp; Discussion</a:t>
            </a:r>
            <a:endParaRPr lang="en-US" dirty="0"/>
          </a:p>
        </p:txBody>
      </p:sp>
      <p:sp>
        <p:nvSpPr>
          <p:cNvPr id="3" name="Text Placeholder 2"/>
          <p:cNvSpPr>
            <a:spLocks noGrp="1"/>
          </p:cNvSpPr>
          <p:nvPr>
            <p:ph type="body" sz="half" idx="2"/>
          </p:nvPr>
        </p:nvSpPr>
        <p:spPr/>
        <p:txBody>
          <a:bodyPr/>
          <a:lstStyle/>
          <a:p>
            <a:endParaRPr lang="en-US"/>
          </a:p>
        </p:txBody>
      </p:sp>
      <p:sp>
        <p:nvSpPr>
          <p:cNvPr id="4" name="Date Placeholder 3"/>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pic>
        <p:nvPicPr>
          <p:cNvPr id="7" name="Picture Placeholder 6" descr="KM1.jpg"/>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1793278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 Do We Conclude (About Americans)</a:t>
            </a:r>
            <a:endParaRPr lang="en-US" dirty="0"/>
          </a:p>
        </p:txBody>
      </p:sp>
      <p:sp>
        <p:nvSpPr>
          <p:cNvPr id="10" name="Content Placeholder 9"/>
          <p:cNvSpPr>
            <a:spLocks noGrp="1"/>
          </p:cNvSpPr>
          <p:nvPr>
            <p:ph idx="1"/>
          </p:nvPr>
        </p:nvSpPr>
        <p:spPr>
          <a:xfrm>
            <a:off x="571500" y="1500751"/>
            <a:ext cx="8001000" cy="4713579"/>
          </a:xfrm>
        </p:spPr>
        <p:txBody>
          <a:bodyPr>
            <a:normAutofit/>
          </a:bodyPr>
          <a:lstStyle/>
          <a:p>
            <a:r>
              <a:rPr lang="en-US" dirty="0" smtClean="0"/>
              <a:t>Proximity matters</a:t>
            </a:r>
          </a:p>
          <a:p>
            <a:pPr lvl="1"/>
            <a:r>
              <a:rPr lang="en-US" dirty="0" smtClean="0"/>
              <a:t>Individuals focus more intently on issues that are materially closer to what influences their lives</a:t>
            </a:r>
          </a:p>
          <a:p>
            <a:r>
              <a:rPr lang="en-US" dirty="0" smtClean="0"/>
              <a:t>Attempts at “demographic” characterizations are fraught with problems</a:t>
            </a:r>
          </a:p>
          <a:p>
            <a:pPr lvl="1"/>
            <a:r>
              <a:rPr lang="en-US" dirty="0" smtClean="0"/>
              <a:t>Except potentially at the extremes</a:t>
            </a:r>
            <a:endParaRPr lang="en-US" dirty="0"/>
          </a:p>
          <a:p>
            <a:r>
              <a:rPr lang="en-US" dirty="0" smtClean="0"/>
              <a:t>However, looking at more revealing “socio-political” factors reveals insights</a:t>
            </a:r>
          </a:p>
          <a:p>
            <a:pPr lvl="1"/>
            <a:r>
              <a:rPr lang="en-US" dirty="0" smtClean="0"/>
              <a:t>Religiosity: Individuals with strong religious beliefs reveal different preference patterns</a:t>
            </a:r>
          </a:p>
          <a:p>
            <a:pPr lvl="1"/>
            <a:r>
              <a:rPr lang="en-US" dirty="0" smtClean="0"/>
              <a:t>Political Orientation: Individuals with extreme political views reveal different preference patterns</a:t>
            </a:r>
          </a:p>
          <a:p>
            <a:r>
              <a:rPr lang="en-US" dirty="0"/>
              <a:t>When it comes to CSO involvement the traditional stereotypes are unlikely to hold much validity</a:t>
            </a:r>
          </a:p>
          <a:p>
            <a:pPr marL="457200" lvl="1" indent="0">
              <a:buNone/>
            </a:pPr>
            <a:endParaRPr lang="en-US" dirty="0"/>
          </a:p>
          <a:p>
            <a:pPr marL="457200" lvl="1" indent="0">
              <a:buNone/>
            </a:pPr>
            <a:endParaRPr lang="en-US" dirty="0" smtClean="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spTree>
    <p:extLst>
      <p:ext uri="{BB962C8B-B14F-4D97-AF65-F5344CB8AC3E}">
        <p14:creationId xmlns:p14="http://schemas.microsoft.com/office/powerpoint/2010/main" val="33822335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What Do We Conclude (More Globally)</a:t>
            </a:r>
            <a:endParaRPr lang="en-US" dirty="0"/>
          </a:p>
        </p:txBody>
      </p:sp>
      <p:sp>
        <p:nvSpPr>
          <p:cNvPr id="10" name="Content Placeholder 9"/>
          <p:cNvSpPr>
            <a:spLocks noGrp="1"/>
          </p:cNvSpPr>
          <p:nvPr>
            <p:ph idx="1"/>
          </p:nvPr>
        </p:nvSpPr>
        <p:spPr/>
        <p:txBody>
          <a:bodyPr/>
          <a:lstStyle/>
          <a:p>
            <a:r>
              <a:rPr lang="en-US" dirty="0" smtClean="0"/>
              <a:t>The overall patterns seen in American are mirrored elsewhere</a:t>
            </a:r>
          </a:p>
          <a:p>
            <a:pPr lvl="1"/>
            <a:r>
              <a:rPr lang="en-US" dirty="0" smtClean="0"/>
              <a:t>The major difference is related to religion/politics</a:t>
            </a:r>
          </a:p>
          <a:p>
            <a:pPr lvl="2"/>
            <a:r>
              <a:rPr lang="en-US" dirty="0" smtClean="0"/>
              <a:t>Religiosity</a:t>
            </a:r>
            <a:r>
              <a:rPr lang="en-US" dirty="0"/>
              <a:t>: Individuals with strong religious beliefs reveal different preference </a:t>
            </a:r>
            <a:r>
              <a:rPr lang="en-US" dirty="0" smtClean="0"/>
              <a:t>patterns (and there are more of these in America)</a:t>
            </a:r>
            <a:endParaRPr lang="en-US" dirty="0"/>
          </a:p>
          <a:p>
            <a:pPr lvl="2"/>
            <a:r>
              <a:rPr lang="en-US" dirty="0"/>
              <a:t>Political Orientation: Individuals with extreme political views reveal different preference </a:t>
            </a:r>
            <a:r>
              <a:rPr lang="en-US" dirty="0" smtClean="0"/>
              <a:t>patterns (and there are less of these in America)</a:t>
            </a:r>
          </a:p>
          <a:p>
            <a:r>
              <a:rPr lang="en-US" dirty="0" smtClean="0"/>
              <a:t>Americans are less environmentally concerned and more likely to reveal a more individualistic and materialistic position relative to Australians, citizens of the UK, and Germans</a:t>
            </a:r>
            <a:endParaRPr lang="en-US" dirty="0"/>
          </a:p>
          <a:p>
            <a:pPr marL="457200" lvl="1" indent="0">
              <a:buNone/>
            </a:pPr>
            <a:endParaRPr lang="en-US" dirty="0" smtClean="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spTree>
    <p:extLst>
      <p:ext uri="{BB962C8B-B14F-4D97-AF65-F5344CB8AC3E}">
        <p14:creationId xmlns:p14="http://schemas.microsoft.com/office/powerpoint/2010/main" val="387540009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Might You Use What We are Doing?</a:t>
            </a:r>
            <a:endParaRPr lang="en-US" dirty="0"/>
          </a:p>
        </p:txBody>
      </p:sp>
      <p:sp>
        <p:nvSpPr>
          <p:cNvPr id="3" name="Content Placeholder 2"/>
          <p:cNvSpPr>
            <a:spLocks noGrp="1"/>
          </p:cNvSpPr>
          <p:nvPr>
            <p:ph idx="1"/>
          </p:nvPr>
        </p:nvSpPr>
        <p:spPr/>
        <p:txBody>
          <a:bodyPr/>
          <a:lstStyle/>
          <a:p>
            <a:r>
              <a:rPr lang="en-US" dirty="0" smtClean="0"/>
              <a:t>Can you work with what people believe?</a:t>
            </a:r>
          </a:p>
          <a:p>
            <a:pPr lvl="1"/>
            <a:r>
              <a:rPr lang="en-US" dirty="0" smtClean="0"/>
              <a:t>If NO</a:t>
            </a:r>
          </a:p>
          <a:p>
            <a:pPr lvl="2"/>
            <a:r>
              <a:rPr lang="en-US" dirty="0" smtClean="0"/>
              <a:t>Can you live with a niche of ‘believers’?</a:t>
            </a:r>
          </a:p>
          <a:p>
            <a:pPr lvl="2"/>
            <a:r>
              <a:rPr lang="en-US" dirty="0" smtClean="0"/>
              <a:t>Can you change everyone’s preferences?  Or at least enough of them?</a:t>
            </a:r>
          </a:p>
          <a:p>
            <a:pPr lvl="1"/>
            <a:r>
              <a:rPr lang="en-US" dirty="0" smtClean="0"/>
              <a:t>If YES</a:t>
            </a:r>
          </a:p>
          <a:p>
            <a:pPr lvl="2"/>
            <a:r>
              <a:rPr lang="en-US" dirty="0" smtClean="0"/>
              <a:t>Understand the issues against which you are ‘competing’</a:t>
            </a:r>
          </a:p>
          <a:p>
            <a:pPr lvl="2"/>
            <a:r>
              <a:rPr lang="en-US" dirty="0" smtClean="0"/>
              <a:t>Understand what issues can be reframed</a:t>
            </a:r>
            <a:endParaRPr lang="en-US" dirty="0"/>
          </a:p>
          <a:p>
            <a:r>
              <a:rPr lang="en-US" dirty="0" smtClean="0"/>
              <a:t>Is there something fundamentally ‘incorrect’ in what people believe?</a:t>
            </a:r>
          </a:p>
          <a:p>
            <a:pPr lvl="1"/>
            <a:r>
              <a:rPr lang="en-US" dirty="0" smtClean="0"/>
              <a:t>What are the mechanisms to ‘correct’ the error in belief?</a:t>
            </a:r>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spTree>
    <p:extLst>
      <p:ext uri="{BB962C8B-B14F-4D97-AF65-F5344CB8AC3E}">
        <p14:creationId xmlns:p14="http://schemas.microsoft.com/office/powerpoint/2010/main" val="234868204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Thank You</a:t>
            </a:r>
            <a:endParaRPr lang="en-US" dirty="0"/>
          </a:p>
        </p:txBody>
      </p:sp>
      <p:sp>
        <p:nvSpPr>
          <p:cNvPr id="8" name="Text Placeholder 7"/>
          <p:cNvSpPr>
            <a:spLocks noGrp="1"/>
          </p:cNvSpPr>
          <p:nvPr>
            <p:ph type="subTitle" idx="1"/>
          </p:nvPr>
        </p:nvSpPr>
        <p:spPr/>
        <p:txBody>
          <a:bodyPr>
            <a:normAutofit/>
          </a:bodyPr>
          <a:lstStyle/>
          <a:p>
            <a:pPr algn="ctr"/>
            <a:endParaRPr lang="en-US" sz="2000" dirty="0" smtClean="0"/>
          </a:p>
          <a:p>
            <a:pPr algn="ctr"/>
            <a:r>
              <a:rPr lang="en-US" sz="2000" dirty="0" smtClean="0"/>
              <a:t>A Break &amp; Then a Discussion</a:t>
            </a:r>
            <a:endParaRPr lang="en-US" sz="2000"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pic>
        <p:nvPicPr>
          <p:cNvPr id="11" name="Picture 10" descr="coffee mug outlin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1500" y="3505200"/>
            <a:ext cx="1828800" cy="1828800"/>
          </a:xfrm>
          <a:prstGeom prst="rect">
            <a:avLst/>
          </a:prstGeom>
        </p:spPr>
      </p:pic>
      <p:pic>
        <p:nvPicPr>
          <p:cNvPr id="12" name="Picture 11" descr="coffee mug outlin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43700" y="3505200"/>
            <a:ext cx="1828800" cy="1828800"/>
          </a:xfrm>
          <a:prstGeom prst="rect">
            <a:avLst/>
          </a:prstGeom>
        </p:spPr>
      </p:pic>
    </p:spTree>
    <p:extLst>
      <p:ext uri="{BB962C8B-B14F-4D97-AF65-F5344CB8AC3E}">
        <p14:creationId xmlns:p14="http://schemas.microsoft.com/office/powerpoint/2010/main" val="34869989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a:xfrm>
            <a:off x="571499" y="1500751"/>
            <a:ext cx="8271049" cy="4519049"/>
          </a:xfrm>
        </p:spPr>
        <p:txBody>
          <a:bodyPr>
            <a:normAutofit/>
          </a:bodyPr>
          <a:lstStyle/>
          <a:p>
            <a:r>
              <a:rPr lang="en-US" b="1" dirty="0" smtClean="0"/>
              <a:t>Multiple societies</a:t>
            </a:r>
          </a:p>
          <a:p>
            <a:pPr lvl="1"/>
            <a:r>
              <a:rPr lang="en-US" dirty="0" smtClean="0"/>
              <a:t>Australia, USA, UK, Germany</a:t>
            </a:r>
          </a:p>
          <a:p>
            <a:pPr lvl="1"/>
            <a:r>
              <a:rPr lang="en-US" dirty="0" smtClean="0"/>
              <a:t>Czech Republic, Argentina, Hong Kong, India</a:t>
            </a:r>
          </a:p>
          <a:p>
            <a:r>
              <a:rPr lang="en-US" dirty="0" smtClean="0"/>
              <a:t>Pictures of </a:t>
            </a:r>
            <a:r>
              <a:rPr lang="en-US" b="1" dirty="0" smtClean="0"/>
              <a:t>complete representative populations</a:t>
            </a:r>
          </a:p>
          <a:p>
            <a:r>
              <a:rPr lang="en-US" b="1" dirty="0" smtClean="0"/>
              <a:t>Comparable</a:t>
            </a:r>
            <a:r>
              <a:rPr lang="en-US" dirty="0" smtClean="0"/>
              <a:t> socio-demographic, political, personality and religious </a:t>
            </a:r>
            <a:r>
              <a:rPr lang="en-US" b="1" dirty="0" smtClean="0"/>
              <a:t>measures</a:t>
            </a:r>
            <a:r>
              <a:rPr lang="en-US" dirty="0" smtClean="0"/>
              <a:t> (focus on actions) within and across societies</a:t>
            </a:r>
          </a:p>
          <a:p>
            <a:r>
              <a:rPr lang="en-US" dirty="0" smtClean="0"/>
              <a:t>Investigation of interactions with </a:t>
            </a:r>
            <a:r>
              <a:rPr lang="en-US" b="1" dirty="0" smtClean="0"/>
              <a:t>Civil Society Organizations </a:t>
            </a:r>
            <a:r>
              <a:rPr lang="en-US" dirty="0" smtClean="0"/>
              <a:t>(CSOs)</a:t>
            </a:r>
          </a:p>
          <a:p>
            <a:r>
              <a:rPr lang="en-US" b="1" dirty="0" smtClean="0"/>
              <a:t>Multiple measures of </a:t>
            </a:r>
            <a:r>
              <a:rPr lang="en-US" dirty="0" smtClean="0"/>
              <a:t>economic, social and political </a:t>
            </a:r>
            <a:r>
              <a:rPr lang="en-US" b="1" dirty="0" smtClean="0"/>
              <a:t>issue salience </a:t>
            </a:r>
            <a:r>
              <a:rPr lang="en-US" dirty="0" smtClean="0"/>
              <a:t>by:</a:t>
            </a:r>
          </a:p>
          <a:p>
            <a:pPr lvl="1"/>
            <a:r>
              <a:rPr lang="en-US" dirty="0" smtClean="0"/>
              <a:t>Category (16 in total)</a:t>
            </a:r>
          </a:p>
          <a:p>
            <a:pPr lvl="1"/>
            <a:r>
              <a:rPr lang="en-US" dirty="0" smtClean="0"/>
              <a:t>Single issues (113 in total)</a:t>
            </a:r>
          </a:p>
          <a:p>
            <a:pPr marL="457200" lvl="1" indent="0">
              <a:spcBef>
                <a:spcPts val="600"/>
              </a:spcBef>
              <a:buNone/>
            </a:pPr>
            <a:r>
              <a:rPr lang="en-US" i="1" dirty="0" smtClean="0"/>
              <a:t>That account for:</a:t>
            </a:r>
          </a:p>
          <a:p>
            <a:pPr lvl="1"/>
            <a:r>
              <a:rPr lang="en-US" b="1" dirty="0" smtClean="0"/>
              <a:t>Realistic trade-offs </a:t>
            </a:r>
            <a:r>
              <a:rPr lang="en-US" dirty="0" smtClean="0"/>
              <a:t>rather than costless characterizations</a:t>
            </a:r>
          </a:p>
          <a:p>
            <a:endParaRPr lang="en-US"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spTree>
    <p:extLst>
      <p:ext uri="{BB962C8B-B14F-4D97-AF65-F5344CB8AC3E}">
        <p14:creationId xmlns:p14="http://schemas.microsoft.com/office/powerpoint/2010/main" val="1827958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linds(horizontal)">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blinds(horizontal)">
                                      <p:cBhvr>
                                        <p:cTn id="44" dur="500"/>
                                        <p:tgtEl>
                                          <p:spTgt spid="3">
                                            <p:txEl>
                                              <p:pRg st="9" end="9"/>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linds(horizont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sp>
        <p:nvSpPr>
          <p:cNvPr id="3" name="Content Placeholder 2"/>
          <p:cNvSpPr>
            <a:spLocks noGrp="1"/>
          </p:cNvSpPr>
          <p:nvPr>
            <p:ph idx="1"/>
          </p:nvPr>
        </p:nvSpPr>
        <p:spPr>
          <a:xfrm>
            <a:off x="571499" y="1500751"/>
            <a:ext cx="8271049" cy="4519049"/>
          </a:xfrm>
        </p:spPr>
        <p:txBody>
          <a:bodyPr>
            <a:normAutofit lnSpcReduction="10000"/>
          </a:bodyPr>
          <a:lstStyle/>
          <a:p>
            <a:r>
              <a:rPr lang="en-US" b="1" dirty="0" smtClean="0"/>
              <a:t>Continuing investigations of CSO supporters</a:t>
            </a:r>
          </a:p>
          <a:p>
            <a:pPr lvl="1"/>
            <a:r>
              <a:rPr lang="en-US" dirty="0" smtClean="0"/>
              <a:t>Work with specific CSOs at the “micro” level</a:t>
            </a:r>
          </a:p>
          <a:p>
            <a:pPr lvl="2"/>
            <a:r>
              <a:rPr lang="en-US" dirty="0" smtClean="0"/>
              <a:t>WWF, Greenpeace, Amnesty International </a:t>
            </a:r>
            <a:r>
              <a:rPr lang="en-US" dirty="0"/>
              <a:t>and </a:t>
            </a:r>
            <a:r>
              <a:rPr lang="en-US" dirty="0" err="1"/>
              <a:t>Médecins</a:t>
            </a:r>
            <a:r>
              <a:rPr lang="en-US" dirty="0"/>
              <a:t> Sans </a:t>
            </a:r>
            <a:r>
              <a:rPr lang="en-US" dirty="0" err="1"/>
              <a:t>Frontières</a:t>
            </a:r>
            <a:r>
              <a:rPr lang="en-US" dirty="0"/>
              <a:t> </a:t>
            </a:r>
            <a:endParaRPr lang="en-US" dirty="0" smtClean="0"/>
          </a:p>
          <a:p>
            <a:r>
              <a:rPr lang="en-US" b="1" dirty="0" smtClean="0"/>
              <a:t>Matching samples </a:t>
            </a:r>
            <a:r>
              <a:rPr lang="en-US" dirty="0" smtClean="0"/>
              <a:t>of supporters on</a:t>
            </a:r>
          </a:p>
          <a:p>
            <a:pPr lvl="1"/>
            <a:r>
              <a:rPr lang="en-US" dirty="0" smtClean="0"/>
              <a:t>Social, </a:t>
            </a:r>
            <a:r>
              <a:rPr lang="en-US" dirty="0"/>
              <a:t>e</a:t>
            </a:r>
            <a:r>
              <a:rPr lang="en-US" dirty="0" smtClean="0"/>
              <a:t>conomic and political </a:t>
            </a:r>
            <a:r>
              <a:rPr lang="en-US" dirty="0"/>
              <a:t>p</a:t>
            </a:r>
            <a:r>
              <a:rPr lang="en-US" dirty="0" smtClean="0"/>
              <a:t>rofiles</a:t>
            </a:r>
          </a:p>
          <a:p>
            <a:pPr lvl="1"/>
            <a:r>
              <a:rPr lang="en-US" dirty="0" smtClean="0"/>
              <a:t>Personality and demographics</a:t>
            </a:r>
          </a:p>
          <a:p>
            <a:r>
              <a:rPr lang="en-US" dirty="0" smtClean="0"/>
              <a:t>Utilizing</a:t>
            </a:r>
            <a:r>
              <a:rPr lang="en-US" b="1" dirty="0" smtClean="0"/>
              <a:t> multiple methods </a:t>
            </a:r>
            <a:r>
              <a:rPr lang="en-US" dirty="0" smtClean="0"/>
              <a:t>of investigation</a:t>
            </a:r>
          </a:p>
          <a:p>
            <a:pPr lvl="1"/>
            <a:r>
              <a:rPr lang="en-US" dirty="0" smtClean="0"/>
              <a:t>Social preference profiling</a:t>
            </a:r>
          </a:p>
          <a:p>
            <a:pPr lvl="1"/>
            <a:r>
              <a:rPr lang="en-US" dirty="0" smtClean="0"/>
              <a:t>Personality measurement</a:t>
            </a:r>
          </a:p>
          <a:p>
            <a:pPr lvl="1"/>
            <a:r>
              <a:rPr lang="en-US" dirty="0" smtClean="0"/>
              <a:t>Ethnographies</a:t>
            </a:r>
          </a:p>
          <a:p>
            <a:pPr lvl="1"/>
            <a:r>
              <a:rPr lang="en-US" dirty="0" smtClean="0"/>
              <a:t>Economic &amp; behavioral experimentation</a:t>
            </a:r>
          </a:p>
          <a:p>
            <a:pPr marL="0" indent="0" algn="ctr">
              <a:buNone/>
            </a:pPr>
            <a:r>
              <a:rPr lang="en-US" b="1" i="1" dirty="0" smtClean="0"/>
              <a:t>All aimed at providing a comprehensive </a:t>
            </a:r>
          </a:p>
          <a:p>
            <a:pPr marL="0" indent="0" algn="ctr">
              <a:spcBef>
                <a:spcPts val="0"/>
              </a:spcBef>
              <a:buNone/>
            </a:pPr>
            <a:r>
              <a:rPr lang="en-US" b="1" i="1" dirty="0" smtClean="0"/>
              <a:t>“anatomy” of CSO supporters within the contexts of </a:t>
            </a:r>
          </a:p>
          <a:p>
            <a:pPr marL="0" indent="0" algn="ctr">
              <a:spcBef>
                <a:spcPts val="0"/>
              </a:spcBef>
              <a:buNone/>
            </a:pPr>
            <a:r>
              <a:rPr lang="en-US" b="1" i="1" dirty="0" smtClean="0"/>
              <a:t>the societies in which they exist</a:t>
            </a:r>
            <a:endParaRPr lang="en-US" b="1" i="1"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spTree>
    <p:extLst>
      <p:ext uri="{BB962C8B-B14F-4D97-AF65-F5344CB8AC3E}">
        <p14:creationId xmlns:p14="http://schemas.microsoft.com/office/powerpoint/2010/main" val="2477135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blinds(horizontal)">
                                      <p:cBhvr>
                                        <p:cTn id="46" dur="500"/>
                                        <p:tgtEl>
                                          <p:spTgt spid="3">
                                            <p:txEl>
                                              <p:pRg st="11" end="11"/>
                                            </p:txEl>
                                          </p:spTgt>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linds(horizontal)">
                                      <p:cBhvr>
                                        <p:cTn id="49" dur="500"/>
                                        <p:tgtEl>
                                          <p:spTgt spid="3">
                                            <p:txEl>
                                              <p:pRg st="12" end="12"/>
                                            </p:txEl>
                                          </p:spTgt>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3858076"/>
            <a:ext cx="8001000" cy="1709928"/>
          </a:xfrm>
        </p:spPr>
        <p:txBody>
          <a:bodyPr/>
          <a:lstStyle/>
          <a:p>
            <a:r>
              <a:rPr lang="en-US" dirty="0"/>
              <a:t>Some Background Information</a:t>
            </a:r>
          </a:p>
        </p:txBody>
      </p:sp>
      <p:sp>
        <p:nvSpPr>
          <p:cNvPr id="4" name="Date Placeholder 3"/>
          <p:cNvSpPr>
            <a:spLocks noGrp="1"/>
          </p:cNvSpPr>
          <p:nvPr>
            <p:ph type="dt" sz="half" idx="10"/>
          </p:nvPr>
        </p:nvSpPr>
        <p:spPr/>
        <p:txBody>
          <a:bodyPr/>
          <a:lstStyle/>
          <a:p>
            <a:r>
              <a:rPr lang="en-US" smtClean="0"/>
              <a:t>© Anatomy of Civil Societies Research Project</a:t>
            </a:r>
            <a:endParaRPr lang="en-US"/>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pic>
        <p:nvPicPr>
          <p:cNvPr id="3" name="Picture 2" descr="Mt_Rushmore_1.jpg"/>
          <p:cNvPicPr>
            <a:picLocks noChangeAspect="1"/>
          </p:cNvPicPr>
          <p:nvPr/>
        </p:nvPicPr>
        <p:blipFill>
          <a:blip r:embed="rId2" cstate="print">
            <a:alphaModFix amt="73000"/>
            <a:extLst>
              <a:ext uri="{28A0092B-C50C-407E-A947-70E740481C1C}">
                <a14:useLocalDpi xmlns:a14="http://schemas.microsoft.com/office/drawing/2010/main"/>
              </a:ext>
            </a:extLst>
          </a:blip>
          <a:stretch>
            <a:fillRect/>
          </a:stretch>
        </p:blipFill>
        <p:spPr>
          <a:xfrm rot="20700000">
            <a:off x="2161026" y="1445776"/>
            <a:ext cx="4542417" cy="2601297"/>
          </a:xfrm>
          <a:prstGeom prst="rect">
            <a:avLst/>
          </a:prstGeom>
        </p:spPr>
      </p:pic>
    </p:spTree>
    <p:extLst>
      <p:ext uri="{BB962C8B-B14F-4D97-AF65-F5344CB8AC3E}">
        <p14:creationId xmlns:p14="http://schemas.microsoft.com/office/powerpoint/2010/main" val="22623772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Economic &amp; Political Preferences</a:t>
            </a:r>
            <a:endParaRPr lang="en-US" dirty="0"/>
          </a:p>
        </p:txBody>
      </p:sp>
      <p:sp>
        <p:nvSpPr>
          <p:cNvPr id="8" name="Content Placeholder 7"/>
          <p:cNvSpPr>
            <a:spLocks noGrp="1"/>
          </p:cNvSpPr>
          <p:nvPr>
            <p:ph sz="half" idx="1"/>
          </p:nvPr>
        </p:nvSpPr>
        <p:spPr>
          <a:xfrm>
            <a:off x="571500" y="1457460"/>
            <a:ext cx="3749040" cy="4249167"/>
          </a:xfrm>
        </p:spPr>
        <p:txBody>
          <a:bodyPr>
            <a:normAutofit/>
          </a:bodyPr>
          <a:lstStyle/>
          <a:p>
            <a:r>
              <a:rPr lang="en-US" dirty="0" smtClean="0"/>
              <a:t>Population study</a:t>
            </a:r>
          </a:p>
          <a:p>
            <a:pPr lvl="1"/>
            <a:r>
              <a:rPr lang="en-US" dirty="0" smtClean="0"/>
              <a:t>Sample:</a:t>
            </a:r>
          </a:p>
          <a:p>
            <a:pPr lvl="2"/>
            <a:r>
              <a:rPr lang="en-US" dirty="0" smtClean="0"/>
              <a:t>2,807 (2011)</a:t>
            </a:r>
          </a:p>
          <a:p>
            <a:pPr lvl="1"/>
            <a:r>
              <a:rPr lang="en-US" dirty="0" smtClean="0"/>
              <a:t>Representative of the voting age population</a:t>
            </a:r>
          </a:p>
          <a:p>
            <a:pPr lvl="1"/>
            <a:r>
              <a:rPr lang="en-US" dirty="0" smtClean="0"/>
              <a:t>Geographically representative</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endParaRPr lang="en-US" dirty="0"/>
          </a:p>
        </p:txBody>
      </p:sp>
      <p:graphicFrame>
        <p:nvGraphicFramePr>
          <p:cNvPr id="19" name="Content Placeholder 18"/>
          <p:cNvGraphicFramePr>
            <a:graphicFrameLocks noGrp="1"/>
          </p:cNvGraphicFramePr>
          <p:nvPr>
            <p:ph sz="half" idx="2"/>
            <p:extLst>
              <p:ext uri="{D42A27DB-BD31-4B8C-83A1-F6EECF244321}">
                <p14:modId xmlns:p14="http://schemas.microsoft.com/office/powerpoint/2010/main" val="742770765"/>
              </p:ext>
            </p:extLst>
          </p:nvPr>
        </p:nvGraphicFramePr>
        <p:xfrm>
          <a:off x="4657480" y="1631338"/>
          <a:ext cx="3749676" cy="2966720"/>
        </p:xfrm>
        <a:graphic>
          <a:graphicData uri="http://schemas.openxmlformats.org/drawingml/2006/table">
            <a:tbl>
              <a:tblPr bandRow="1">
                <a:tableStyleId>{5C22544A-7EE6-4342-B048-85BDC9FD1C3A}</a:tableStyleId>
              </a:tblPr>
              <a:tblGrid>
                <a:gridCol w="2653149"/>
                <a:gridCol w="1096527"/>
              </a:tblGrid>
              <a:tr h="370840">
                <a:tc>
                  <a:txBody>
                    <a:bodyPr/>
                    <a:lstStyle/>
                    <a:p>
                      <a:pPr algn="just">
                        <a:lnSpc>
                          <a:spcPct val="70000"/>
                        </a:lnSpc>
                        <a:spcAft>
                          <a:spcPts val="0"/>
                        </a:spcAft>
                      </a:pPr>
                      <a:r>
                        <a:rPr lang="en-AU" sz="1400" b="0" dirty="0">
                          <a:solidFill>
                            <a:srgbClr val="000000"/>
                          </a:solidFill>
                          <a:effectLst/>
                          <a:latin typeface="+mn-lt"/>
                          <a:ea typeface="Times New Roman"/>
                          <a:cs typeface="Times New Roman"/>
                        </a:rPr>
                        <a:t>Gender (Male)</a:t>
                      </a:r>
                      <a:endParaRPr lang="en-US" sz="1400" b="0" dirty="0">
                        <a:effectLst/>
                        <a:latin typeface="+mn-lt"/>
                        <a:ea typeface="Cambria"/>
                        <a:cs typeface="Times New Roman"/>
                      </a:endParaRPr>
                    </a:p>
                  </a:txBody>
                  <a:tcPr marL="68580" marR="68580" marT="0" marB="0" anchor="ctr">
                    <a:solidFill>
                      <a:schemeClr val="bg1">
                        <a:lumMod val="40000"/>
                        <a:lumOff val="60000"/>
                      </a:schemeClr>
                    </a:solidFill>
                  </a:tcPr>
                </a:tc>
                <a:tc>
                  <a:txBody>
                    <a:bodyPr/>
                    <a:lstStyle/>
                    <a:p>
                      <a:pPr algn="r">
                        <a:lnSpc>
                          <a:spcPct val="70000"/>
                        </a:lnSpc>
                        <a:spcAft>
                          <a:spcPts val="0"/>
                        </a:spcAft>
                      </a:pPr>
                      <a:r>
                        <a:rPr lang="en-AU" sz="1400" b="0" dirty="0" smtClean="0">
                          <a:solidFill>
                            <a:srgbClr val="000000"/>
                          </a:solidFill>
                          <a:effectLst/>
                          <a:latin typeface="+mn-lt"/>
                          <a:ea typeface="Times New Roman"/>
                          <a:cs typeface="Times New Roman"/>
                        </a:rPr>
                        <a:t>44%</a:t>
                      </a:r>
                      <a:endParaRPr lang="en-US" sz="1400" b="0" dirty="0">
                        <a:effectLst/>
                        <a:latin typeface="+mn-lt"/>
                        <a:ea typeface="Cambria"/>
                        <a:cs typeface="Times New Roman"/>
                      </a:endParaRPr>
                    </a:p>
                  </a:txBody>
                  <a:tcPr marL="68580" marR="68580" marT="0" marB="0" anchor="ctr">
                    <a:solidFill>
                      <a:schemeClr val="bg1">
                        <a:lumMod val="40000"/>
                        <a:lumOff val="60000"/>
                      </a:schemeClr>
                    </a:solidFill>
                  </a:tcPr>
                </a:tc>
              </a:tr>
              <a:tr h="370840">
                <a:tc>
                  <a:txBody>
                    <a:bodyPr/>
                    <a:lstStyle/>
                    <a:p>
                      <a:pPr algn="just">
                        <a:lnSpc>
                          <a:spcPct val="70000"/>
                        </a:lnSpc>
                        <a:spcAft>
                          <a:spcPts val="0"/>
                        </a:spcAft>
                      </a:pPr>
                      <a:r>
                        <a:rPr lang="en-AU" sz="1400" dirty="0">
                          <a:solidFill>
                            <a:srgbClr val="000000"/>
                          </a:solidFill>
                          <a:effectLst/>
                          <a:latin typeface="+mn-lt"/>
                          <a:ea typeface="Times New Roman"/>
                          <a:cs typeface="Times New Roman"/>
                        </a:rPr>
                        <a:t>Age (Mean)</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c>
                  <a:txBody>
                    <a:bodyPr/>
                    <a:lstStyle/>
                    <a:p>
                      <a:pPr algn="r">
                        <a:lnSpc>
                          <a:spcPct val="70000"/>
                        </a:lnSpc>
                        <a:spcAft>
                          <a:spcPts val="0"/>
                        </a:spcAft>
                      </a:pPr>
                      <a:r>
                        <a:rPr lang="en-AU" sz="1400" dirty="0" smtClean="0">
                          <a:solidFill>
                            <a:srgbClr val="000000"/>
                          </a:solidFill>
                          <a:effectLst/>
                          <a:latin typeface="+mn-lt"/>
                          <a:ea typeface="Times New Roman"/>
                          <a:cs typeface="Times New Roman"/>
                        </a:rPr>
                        <a:t>45.64 </a:t>
                      </a:r>
                      <a:r>
                        <a:rPr lang="en-AU" sz="1400" dirty="0" err="1">
                          <a:solidFill>
                            <a:srgbClr val="000000"/>
                          </a:solidFill>
                          <a:effectLst/>
                          <a:latin typeface="+mn-lt"/>
                          <a:ea typeface="Times New Roman"/>
                          <a:cs typeface="Times New Roman"/>
                        </a:rPr>
                        <a:t>Yrs</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r>
              <a:tr h="370840">
                <a:tc>
                  <a:txBody>
                    <a:bodyPr/>
                    <a:lstStyle/>
                    <a:p>
                      <a:pPr algn="just">
                        <a:lnSpc>
                          <a:spcPct val="70000"/>
                        </a:lnSpc>
                        <a:spcAft>
                          <a:spcPts val="0"/>
                        </a:spcAft>
                      </a:pPr>
                      <a:r>
                        <a:rPr lang="en-AU" sz="1400">
                          <a:solidFill>
                            <a:srgbClr val="000000"/>
                          </a:solidFill>
                          <a:effectLst/>
                          <a:latin typeface="+mn-lt"/>
                          <a:ea typeface="Times New Roman"/>
                          <a:cs typeface="Times New Roman"/>
                        </a:rPr>
                        <a:t>Income (Household)</a:t>
                      </a:r>
                      <a:endParaRPr lang="en-US" sz="1400">
                        <a:effectLst/>
                        <a:latin typeface="+mn-lt"/>
                        <a:ea typeface="Cambria"/>
                        <a:cs typeface="Times New Roman"/>
                      </a:endParaRPr>
                    </a:p>
                  </a:txBody>
                  <a:tcPr marL="68580" marR="68580" marT="0" marB="0" anchor="ctr">
                    <a:solidFill>
                      <a:schemeClr val="bg1">
                        <a:lumMod val="40000"/>
                        <a:lumOff val="60000"/>
                      </a:schemeClr>
                    </a:solidFill>
                  </a:tcPr>
                </a:tc>
                <a:tc>
                  <a:txBody>
                    <a:bodyPr/>
                    <a:lstStyle/>
                    <a:p>
                      <a:pPr algn="r">
                        <a:lnSpc>
                          <a:spcPct val="70000"/>
                        </a:lnSpc>
                        <a:spcAft>
                          <a:spcPts val="0"/>
                        </a:spcAft>
                      </a:pPr>
                      <a:r>
                        <a:rPr lang="en-AU" sz="1400" dirty="0">
                          <a:solidFill>
                            <a:srgbClr val="000000"/>
                          </a:solidFill>
                          <a:effectLst/>
                          <a:latin typeface="+mn-lt"/>
                          <a:ea typeface="Times New Roman"/>
                          <a:cs typeface="Times New Roman"/>
                        </a:rPr>
                        <a:t> </a:t>
                      </a:r>
                      <a:r>
                        <a:rPr lang="en-AU" sz="1400" dirty="0" smtClean="0">
                          <a:solidFill>
                            <a:srgbClr val="000000"/>
                          </a:solidFill>
                          <a:effectLst/>
                          <a:latin typeface="+mn-lt"/>
                          <a:ea typeface="Times New Roman"/>
                          <a:cs typeface="Times New Roman"/>
                        </a:rPr>
                        <a:t>$53,398</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r>
              <a:tr h="370840">
                <a:tc>
                  <a:txBody>
                    <a:bodyPr/>
                    <a:lstStyle/>
                    <a:p>
                      <a:pPr algn="just">
                        <a:lnSpc>
                          <a:spcPct val="70000"/>
                        </a:lnSpc>
                        <a:spcAft>
                          <a:spcPts val="0"/>
                        </a:spcAft>
                      </a:pPr>
                      <a:r>
                        <a:rPr lang="en-AU" sz="1400">
                          <a:solidFill>
                            <a:srgbClr val="000000"/>
                          </a:solidFill>
                          <a:effectLst/>
                          <a:latin typeface="+mn-lt"/>
                          <a:ea typeface="Times New Roman"/>
                          <a:cs typeface="Times New Roman"/>
                        </a:rPr>
                        <a:t>Home Mortgage or Owned</a:t>
                      </a:r>
                      <a:endParaRPr lang="en-US" sz="1400">
                        <a:effectLst/>
                        <a:latin typeface="+mn-lt"/>
                        <a:ea typeface="Cambria"/>
                        <a:cs typeface="Times New Roman"/>
                      </a:endParaRPr>
                    </a:p>
                  </a:txBody>
                  <a:tcPr marL="68580" marR="68580" marT="0" marB="0" anchor="ctr">
                    <a:solidFill>
                      <a:schemeClr val="bg1">
                        <a:lumMod val="40000"/>
                        <a:lumOff val="60000"/>
                      </a:schemeClr>
                    </a:solidFill>
                  </a:tcPr>
                </a:tc>
                <a:tc>
                  <a:txBody>
                    <a:bodyPr/>
                    <a:lstStyle/>
                    <a:p>
                      <a:pPr algn="r">
                        <a:lnSpc>
                          <a:spcPct val="70000"/>
                        </a:lnSpc>
                        <a:spcAft>
                          <a:spcPts val="0"/>
                        </a:spcAft>
                      </a:pPr>
                      <a:r>
                        <a:rPr lang="en-AU" sz="1400" dirty="0" smtClean="0">
                          <a:solidFill>
                            <a:srgbClr val="000000"/>
                          </a:solidFill>
                          <a:effectLst/>
                          <a:latin typeface="+mn-lt"/>
                          <a:ea typeface="Times New Roman"/>
                          <a:cs typeface="Times New Roman"/>
                        </a:rPr>
                        <a:t>54.97%</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r>
              <a:tr h="370840">
                <a:tc>
                  <a:txBody>
                    <a:bodyPr/>
                    <a:lstStyle/>
                    <a:p>
                      <a:pPr algn="just">
                        <a:lnSpc>
                          <a:spcPct val="70000"/>
                        </a:lnSpc>
                        <a:spcAft>
                          <a:spcPts val="0"/>
                        </a:spcAft>
                      </a:pPr>
                      <a:r>
                        <a:rPr lang="en-AU" sz="1400" dirty="0">
                          <a:solidFill>
                            <a:srgbClr val="000000"/>
                          </a:solidFill>
                          <a:effectLst/>
                          <a:latin typeface="+mn-lt"/>
                          <a:ea typeface="Times New Roman"/>
                          <a:cs typeface="Times New Roman"/>
                        </a:rPr>
                        <a:t>Single</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c>
                  <a:txBody>
                    <a:bodyPr/>
                    <a:lstStyle/>
                    <a:p>
                      <a:pPr algn="r">
                        <a:lnSpc>
                          <a:spcPct val="70000"/>
                        </a:lnSpc>
                        <a:spcAft>
                          <a:spcPts val="0"/>
                        </a:spcAft>
                      </a:pPr>
                      <a:r>
                        <a:rPr lang="en-AU" sz="1400" dirty="0" smtClean="0">
                          <a:solidFill>
                            <a:srgbClr val="000000"/>
                          </a:solidFill>
                          <a:effectLst/>
                          <a:latin typeface="+mn-lt"/>
                          <a:ea typeface="Times New Roman"/>
                          <a:cs typeface="Times New Roman"/>
                        </a:rPr>
                        <a:t>25.26%</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r>
              <a:tr h="370840">
                <a:tc>
                  <a:txBody>
                    <a:bodyPr/>
                    <a:lstStyle/>
                    <a:p>
                      <a:pPr algn="just">
                        <a:lnSpc>
                          <a:spcPct val="70000"/>
                        </a:lnSpc>
                        <a:spcAft>
                          <a:spcPts val="0"/>
                        </a:spcAft>
                      </a:pPr>
                      <a:r>
                        <a:rPr lang="en-AU" sz="1400">
                          <a:solidFill>
                            <a:srgbClr val="000000"/>
                          </a:solidFill>
                          <a:effectLst/>
                          <a:latin typeface="+mn-lt"/>
                          <a:ea typeface="Times New Roman"/>
                          <a:cs typeface="Times New Roman"/>
                        </a:rPr>
                        <a:t>Married or Widowed</a:t>
                      </a:r>
                      <a:endParaRPr lang="en-US" sz="1400">
                        <a:effectLst/>
                        <a:latin typeface="+mn-lt"/>
                        <a:ea typeface="Cambria"/>
                        <a:cs typeface="Times New Roman"/>
                      </a:endParaRPr>
                    </a:p>
                  </a:txBody>
                  <a:tcPr marL="68580" marR="68580" marT="0" marB="0" anchor="ctr">
                    <a:solidFill>
                      <a:schemeClr val="bg1">
                        <a:lumMod val="40000"/>
                        <a:lumOff val="60000"/>
                      </a:schemeClr>
                    </a:solidFill>
                  </a:tcPr>
                </a:tc>
                <a:tc>
                  <a:txBody>
                    <a:bodyPr/>
                    <a:lstStyle/>
                    <a:p>
                      <a:pPr algn="r">
                        <a:lnSpc>
                          <a:spcPct val="70000"/>
                        </a:lnSpc>
                        <a:spcAft>
                          <a:spcPts val="0"/>
                        </a:spcAft>
                      </a:pPr>
                      <a:r>
                        <a:rPr lang="en-AU" sz="1400" dirty="0" smtClean="0">
                          <a:solidFill>
                            <a:srgbClr val="000000"/>
                          </a:solidFill>
                          <a:effectLst/>
                          <a:latin typeface="+mn-lt"/>
                          <a:ea typeface="Times New Roman"/>
                          <a:cs typeface="Times New Roman"/>
                        </a:rPr>
                        <a:t>49.70%</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r>
              <a:tr h="370840">
                <a:tc>
                  <a:txBody>
                    <a:bodyPr/>
                    <a:lstStyle/>
                    <a:p>
                      <a:pPr algn="just">
                        <a:lnSpc>
                          <a:spcPct val="70000"/>
                        </a:lnSpc>
                        <a:spcAft>
                          <a:spcPts val="0"/>
                        </a:spcAft>
                      </a:pPr>
                      <a:r>
                        <a:rPr lang="en-AU" sz="1400">
                          <a:solidFill>
                            <a:srgbClr val="000000"/>
                          </a:solidFill>
                          <a:effectLst/>
                          <a:latin typeface="+mn-lt"/>
                          <a:ea typeface="Times New Roman"/>
                          <a:cs typeface="Times New Roman"/>
                        </a:rPr>
                        <a:t>Children (Number)</a:t>
                      </a:r>
                      <a:endParaRPr lang="en-US" sz="1400">
                        <a:effectLst/>
                        <a:latin typeface="+mn-lt"/>
                        <a:ea typeface="Cambria"/>
                        <a:cs typeface="Times New Roman"/>
                      </a:endParaRPr>
                    </a:p>
                  </a:txBody>
                  <a:tcPr marL="68580" marR="68580" marT="0" marB="0" anchor="ctr">
                    <a:solidFill>
                      <a:schemeClr val="bg1">
                        <a:lumMod val="40000"/>
                        <a:lumOff val="60000"/>
                      </a:schemeClr>
                    </a:solidFill>
                  </a:tcPr>
                </a:tc>
                <a:tc>
                  <a:txBody>
                    <a:bodyPr/>
                    <a:lstStyle/>
                    <a:p>
                      <a:pPr algn="r">
                        <a:lnSpc>
                          <a:spcPct val="70000"/>
                        </a:lnSpc>
                        <a:spcAft>
                          <a:spcPts val="0"/>
                        </a:spcAft>
                      </a:pPr>
                      <a:r>
                        <a:rPr lang="en-AU" sz="1400" dirty="0" smtClean="0">
                          <a:solidFill>
                            <a:srgbClr val="000000"/>
                          </a:solidFill>
                          <a:effectLst/>
                          <a:latin typeface="+mn-lt"/>
                          <a:ea typeface="Times New Roman"/>
                          <a:cs typeface="Times New Roman"/>
                        </a:rPr>
                        <a:t>1.2</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r>
              <a:tr h="370840">
                <a:tc>
                  <a:txBody>
                    <a:bodyPr/>
                    <a:lstStyle/>
                    <a:p>
                      <a:pPr algn="just">
                        <a:lnSpc>
                          <a:spcPct val="70000"/>
                        </a:lnSpc>
                        <a:spcAft>
                          <a:spcPts val="300"/>
                        </a:spcAft>
                      </a:pPr>
                      <a:r>
                        <a:rPr lang="en-AU" sz="1400" dirty="0" smtClean="0">
                          <a:solidFill>
                            <a:srgbClr val="000000"/>
                          </a:solidFill>
                          <a:effectLst/>
                          <a:latin typeface="+mn-lt"/>
                          <a:ea typeface="Times New Roman"/>
                          <a:cs typeface="Times New Roman"/>
                        </a:rPr>
                        <a:t>US Citizen</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c>
                  <a:txBody>
                    <a:bodyPr/>
                    <a:lstStyle/>
                    <a:p>
                      <a:pPr algn="r">
                        <a:lnSpc>
                          <a:spcPct val="70000"/>
                        </a:lnSpc>
                        <a:spcAft>
                          <a:spcPts val="300"/>
                        </a:spcAft>
                      </a:pPr>
                      <a:r>
                        <a:rPr lang="en-AU" sz="1400" dirty="0" smtClean="0">
                          <a:solidFill>
                            <a:srgbClr val="000000"/>
                          </a:solidFill>
                          <a:effectLst/>
                          <a:latin typeface="+mn-lt"/>
                          <a:ea typeface="Times New Roman"/>
                          <a:cs typeface="Times New Roman"/>
                        </a:rPr>
                        <a:t>98.00%</a:t>
                      </a:r>
                      <a:endParaRPr lang="en-US" sz="1400" dirty="0">
                        <a:effectLst/>
                        <a:latin typeface="+mn-lt"/>
                        <a:ea typeface="Cambria"/>
                        <a:cs typeface="Times New Roman"/>
                      </a:endParaRPr>
                    </a:p>
                  </a:txBody>
                  <a:tcPr marL="68580" marR="68580" marT="0" marB="0" anchor="ctr">
                    <a:solidFill>
                      <a:schemeClr val="bg1">
                        <a:lumMod val="40000"/>
                        <a:lumOff val="60000"/>
                      </a:schemeClr>
                    </a:solidFill>
                  </a:tcPr>
                </a:tc>
              </a:tr>
            </a:tbl>
          </a:graphicData>
        </a:graphic>
      </p:graphicFrame>
    </p:spTree>
    <p:extLst>
      <p:ext uri="{BB962C8B-B14F-4D97-AF65-F5344CB8AC3E}">
        <p14:creationId xmlns:p14="http://schemas.microsoft.com/office/powerpoint/2010/main" val="13125360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State/Region Representation</a:t>
            </a:r>
            <a:endParaRPr lang="en-US" dirty="0"/>
          </a:p>
        </p:txBody>
      </p:sp>
      <p:sp>
        <p:nvSpPr>
          <p:cNvPr id="4" name="Date Placeholder 3"/>
          <p:cNvSpPr>
            <a:spLocks noGrp="1"/>
          </p:cNvSpPr>
          <p:nvPr>
            <p:ph type="dt" sz="half" idx="10"/>
          </p:nvPr>
        </p:nvSpPr>
        <p:spPr/>
        <p:txBody>
          <a:bodyPr/>
          <a:lstStyle/>
          <a:p>
            <a:r>
              <a:rPr lang="en-US" smtClean="0"/>
              <a:t>© Anatomy of Civil Societies Research Project</a:t>
            </a:r>
            <a:endParaRPr lang="en-US" dirty="0"/>
          </a:p>
        </p:txBody>
      </p:sp>
      <p:sp>
        <p:nvSpPr>
          <p:cNvPr id="5" name="Footer Placeholder 4"/>
          <p:cNvSpPr>
            <a:spLocks noGrp="1"/>
          </p:cNvSpPr>
          <p:nvPr>
            <p:ph type="ftr" sz="quarter" idx="11"/>
          </p:nvPr>
        </p:nvSpPr>
        <p:spPr/>
        <p:txBody>
          <a:bodyPr/>
          <a:lstStyle/>
          <a:p>
            <a:r>
              <a:rPr lang="en-US" dirty="0" smtClean="0"/>
              <a:t>What Matters to Americans</a:t>
            </a:r>
          </a:p>
        </p:txBody>
      </p:sp>
      <p:pic>
        <p:nvPicPr>
          <p:cNvPr id="3" name="Picture 2"/>
          <p:cNvPicPr>
            <a:picLocks noChangeAspect="1"/>
          </p:cNvPicPr>
          <p:nvPr/>
        </p:nvPicPr>
        <p:blipFill>
          <a:blip r:embed="rId2">
            <a:clrChange>
              <a:clrFrom>
                <a:srgbClr val="FFFFFF"/>
              </a:clrFrom>
              <a:clrTo>
                <a:srgbClr val="FFFFFF">
                  <a:alpha val="0"/>
                </a:srgbClr>
              </a:clrTo>
            </a:clrChange>
            <a:duotone>
              <a:prstClr val="black"/>
              <a:schemeClr val="accent4">
                <a:tint val="45000"/>
                <a:satMod val="400000"/>
              </a:schemeClr>
            </a:duotone>
            <a:alphaModFix/>
          </a:blip>
          <a:stretch>
            <a:fillRect/>
          </a:stretch>
        </p:blipFill>
        <p:spPr>
          <a:xfrm>
            <a:off x="980718" y="1591426"/>
            <a:ext cx="6649017" cy="4484928"/>
          </a:xfrm>
          <a:prstGeom prst="rect">
            <a:avLst/>
          </a:prstGeom>
          <a:ln>
            <a:noFill/>
          </a:ln>
        </p:spPr>
      </p:pic>
      <p:sp>
        <p:nvSpPr>
          <p:cNvPr id="6" name="TextBox 5"/>
          <p:cNvSpPr txBox="1"/>
          <p:nvPr/>
        </p:nvSpPr>
        <p:spPr>
          <a:xfrm>
            <a:off x="6334480" y="2700994"/>
            <a:ext cx="463213" cy="276999"/>
          </a:xfrm>
          <a:prstGeom prst="rect">
            <a:avLst/>
          </a:prstGeom>
          <a:noFill/>
        </p:spPr>
        <p:txBody>
          <a:bodyPr wrap="none" rtlCol="0">
            <a:spAutoFit/>
          </a:bodyPr>
          <a:lstStyle/>
          <a:p>
            <a:r>
              <a:rPr lang="en-US" sz="1200" dirty="0" smtClean="0"/>
              <a:t>19.2</a:t>
            </a:r>
            <a:endParaRPr lang="en-US" sz="1200" dirty="0"/>
          </a:p>
        </p:txBody>
      </p:sp>
      <p:sp>
        <p:nvSpPr>
          <p:cNvPr id="15" name="TextBox 14"/>
          <p:cNvSpPr txBox="1"/>
          <p:nvPr/>
        </p:nvSpPr>
        <p:spPr>
          <a:xfrm>
            <a:off x="6455267" y="3399945"/>
            <a:ext cx="384766" cy="276999"/>
          </a:xfrm>
          <a:prstGeom prst="rect">
            <a:avLst/>
          </a:prstGeom>
          <a:noFill/>
        </p:spPr>
        <p:txBody>
          <a:bodyPr wrap="none" rtlCol="0">
            <a:spAutoFit/>
          </a:bodyPr>
          <a:lstStyle/>
          <a:p>
            <a:r>
              <a:rPr lang="en-US" sz="1200" dirty="0" smtClean="0"/>
              <a:t>9.4</a:t>
            </a:r>
            <a:endParaRPr lang="en-US" sz="1200" dirty="0"/>
          </a:p>
        </p:txBody>
      </p:sp>
      <p:sp>
        <p:nvSpPr>
          <p:cNvPr id="16" name="TextBox 15"/>
          <p:cNvSpPr txBox="1"/>
          <p:nvPr/>
        </p:nvSpPr>
        <p:spPr>
          <a:xfrm>
            <a:off x="5420331" y="3950219"/>
            <a:ext cx="463213" cy="276999"/>
          </a:xfrm>
          <a:prstGeom prst="rect">
            <a:avLst/>
          </a:prstGeom>
          <a:noFill/>
        </p:spPr>
        <p:txBody>
          <a:bodyPr wrap="none" rtlCol="0">
            <a:spAutoFit/>
          </a:bodyPr>
          <a:lstStyle/>
          <a:p>
            <a:r>
              <a:rPr lang="en-US" sz="1200" dirty="0" smtClean="0"/>
              <a:t>24.0</a:t>
            </a:r>
            <a:endParaRPr lang="en-US" sz="1200" dirty="0"/>
          </a:p>
        </p:txBody>
      </p:sp>
      <p:sp>
        <p:nvSpPr>
          <p:cNvPr id="17" name="TextBox 16"/>
          <p:cNvSpPr txBox="1"/>
          <p:nvPr/>
        </p:nvSpPr>
        <p:spPr>
          <a:xfrm>
            <a:off x="5298872" y="2977993"/>
            <a:ext cx="463213" cy="276999"/>
          </a:xfrm>
          <a:prstGeom prst="rect">
            <a:avLst/>
          </a:prstGeom>
          <a:noFill/>
        </p:spPr>
        <p:txBody>
          <a:bodyPr wrap="none" rtlCol="0">
            <a:spAutoFit/>
          </a:bodyPr>
          <a:lstStyle/>
          <a:p>
            <a:r>
              <a:rPr lang="en-US" sz="1200" dirty="0" smtClean="0"/>
              <a:t>12.9</a:t>
            </a:r>
            <a:endParaRPr lang="en-US" sz="1200" dirty="0"/>
          </a:p>
        </p:txBody>
      </p:sp>
      <p:sp>
        <p:nvSpPr>
          <p:cNvPr id="18" name="TextBox 17"/>
          <p:cNvSpPr txBox="1"/>
          <p:nvPr/>
        </p:nvSpPr>
        <p:spPr>
          <a:xfrm>
            <a:off x="3627748" y="2562494"/>
            <a:ext cx="384766" cy="276999"/>
          </a:xfrm>
          <a:prstGeom prst="rect">
            <a:avLst/>
          </a:prstGeom>
          <a:noFill/>
        </p:spPr>
        <p:txBody>
          <a:bodyPr wrap="none" rtlCol="0">
            <a:spAutoFit/>
          </a:bodyPr>
          <a:lstStyle/>
          <a:p>
            <a:r>
              <a:rPr lang="en-US" sz="1200" dirty="0" smtClean="0"/>
              <a:t>6.6</a:t>
            </a:r>
            <a:endParaRPr lang="en-US" sz="1200" dirty="0"/>
          </a:p>
        </p:txBody>
      </p:sp>
      <p:sp>
        <p:nvSpPr>
          <p:cNvPr id="19" name="TextBox 18"/>
          <p:cNvSpPr txBox="1"/>
          <p:nvPr/>
        </p:nvSpPr>
        <p:spPr>
          <a:xfrm>
            <a:off x="4029132" y="4088718"/>
            <a:ext cx="384766" cy="276999"/>
          </a:xfrm>
          <a:prstGeom prst="rect">
            <a:avLst/>
          </a:prstGeom>
          <a:noFill/>
        </p:spPr>
        <p:txBody>
          <a:bodyPr wrap="none" rtlCol="0">
            <a:spAutoFit/>
          </a:bodyPr>
          <a:lstStyle/>
          <a:p>
            <a:r>
              <a:rPr lang="en-US" sz="1200" dirty="0" smtClean="0"/>
              <a:t>8.9</a:t>
            </a:r>
            <a:endParaRPr lang="en-US" sz="1200" dirty="0"/>
          </a:p>
        </p:txBody>
      </p:sp>
      <p:sp>
        <p:nvSpPr>
          <p:cNvPr id="20" name="TextBox 19"/>
          <p:cNvSpPr txBox="1"/>
          <p:nvPr/>
        </p:nvSpPr>
        <p:spPr>
          <a:xfrm>
            <a:off x="4012514" y="3279185"/>
            <a:ext cx="384766" cy="276999"/>
          </a:xfrm>
          <a:prstGeom prst="rect">
            <a:avLst/>
          </a:prstGeom>
          <a:noFill/>
        </p:spPr>
        <p:txBody>
          <a:bodyPr wrap="none" rtlCol="0">
            <a:spAutoFit/>
          </a:bodyPr>
          <a:lstStyle/>
          <a:p>
            <a:r>
              <a:rPr lang="en-US" sz="1200" dirty="0" smtClean="0"/>
              <a:t>8.2</a:t>
            </a:r>
            <a:endParaRPr lang="en-US" sz="1200" dirty="0"/>
          </a:p>
        </p:txBody>
      </p:sp>
      <p:sp>
        <p:nvSpPr>
          <p:cNvPr id="21" name="TextBox 20"/>
          <p:cNvSpPr txBox="1"/>
          <p:nvPr/>
        </p:nvSpPr>
        <p:spPr>
          <a:xfrm>
            <a:off x="2307311" y="3140685"/>
            <a:ext cx="384766" cy="276999"/>
          </a:xfrm>
          <a:prstGeom prst="rect">
            <a:avLst/>
          </a:prstGeom>
          <a:noFill/>
        </p:spPr>
        <p:txBody>
          <a:bodyPr wrap="none" rtlCol="0">
            <a:spAutoFit/>
          </a:bodyPr>
          <a:lstStyle/>
          <a:p>
            <a:r>
              <a:rPr lang="en-US" sz="1200" dirty="0" smtClean="0"/>
              <a:t>7.3</a:t>
            </a:r>
            <a:endParaRPr lang="en-US" sz="1200" dirty="0"/>
          </a:p>
        </p:txBody>
      </p:sp>
      <p:sp>
        <p:nvSpPr>
          <p:cNvPr id="22" name="TextBox 21"/>
          <p:cNvSpPr txBox="1"/>
          <p:nvPr/>
        </p:nvSpPr>
        <p:spPr>
          <a:xfrm>
            <a:off x="2082774" y="5023520"/>
            <a:ext cx="384766" cy="276999"/>
          </a:xfrm>
          <a:prstGeom prst="rect">
            <a:avLst/>
          </a:prstGeom>
          <a:noFill/>
        </p:spPr>
        <p:txBody>
          <a:bodyPr wrap="none" rtlCol="0">
            <a:spAutoFit/>
          </a:bodyPr>
          <a:lstStyle/>
          <a:p>
            <a:r>
              <a:rPr lang="en-US" sz="1200" dirty="0" smtClean="0"/>
              <a:t>0.6</a:t>
            </a:r>
            <a:endParaRPr lang="en-US" sz="1200" dirty="0"/>
          </a:p>
        </p:txBody>
      </p:sp>
      <p:sp>
        <p:nvSpPr>
          <p:cNvPr id="23" name="TextBox 22"/>
          <p:cNvSpPr txBox="1"/>
          <p:nvPr/>
        </p:nvSpPr>
        <p:spPr>
          <a:xfrm>
            <a:off x="3354980" y="5468762"/>
            <a:ext cx="384766" cy="276999"/>
          </a:xfrm>
          <a:prstGeom prst="rect">
            <a:avLst/>
          </a:prstGeom>
          <a:noFill/>
        </p:spPr>
        <p:txBody>
          <a:bodyPr wrap="none" rtlCol="0">
            <a:spAutoFit/>
          </a:bodyPr>
          <a:lstStyle/>
          <a:p>
            <a:r>
              <a:rPr lang="en-US" sz="1200" dirty="0" smtClean="0"/>
              <a:t>0.6</a:t>
            </a:r>
            <a:endParaRPr lang="en-US" sz="1200" dirty="0"/>
          </a:p>
        </p:txBody>
      </p:sp>
      <p:sp>
        <p:nvSpPr>
          <p:cNvPr id="24" name="TextBox 23"/>
          <p:cNvSpPr txBox="1"/>
          <p:nvPr/>
        </p:nvSpPr>
        <p:spPr>
          <a:xfrm>
            <a:off x="1141913" y="2871411"/>
            <a:ext cx="463213" cy="276999"/>
          </a:xfrm>
          <a:prstGeom prst="rect">
            <a:avLst/>
          </a:prstGeom>
          <a:noFill/>
        </p:spPr>
        <p:txBody>
          <a:bodyPr wrap="none" rtlCol="0">
            <a:spAutoFit/>
          </a:bodyPr>
          <a:lstStyle/>
          <a:p>
            <a:r>
              <a:rPr lang="en-US" sz="1200" dirty="0" smtClean="0"/>
              <a:t>10.5</a:t>
            </a:r>
            <a:endParaRPr lang="en-US" sz="1200" dirty="0"/>
          </a:p>
        </p:txBody>
      </p:sp>
    </p:spTree>
    <p:extLst>
      <p:ext uri="{BB962C8B-B14F-4D97-AF65-F5344CB8AC3E}">
        <p14:creationId xmlns:p14="http://schemas.microsoft.com/office/powerpoint/2010/main" val="6607990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 and Life Satisfaction</a:t>
            </a:r>
            <a:endParaRPr lang="en-US" dirty="0"/>
          </a:p>
        </p:txBody>
      </p:sp>
      <p:sp>
        <p:nvSpPr>
          <p:cNvPr id="3" name="Text Placeholder 2"/>
          <p:cNvSpPr>
            <a:spLocks noGrp="1"/>
          </p:cNvSpPr>
          <p:nvPr>
            <p:ph type="body" idx="1"/>
          </p:nvPr>
        </p:nvSpPr>
        <p:spPr/>
        <p:txBody>
          <a:bodyPr/>
          <a:lstStyle/>
          <a:p>
            <a:r>
              <a:rPr lang="en-US" dirty="0" smtClean="0"/>
              <a:t>Politics</a:t>
            </a:r>
            <a:endParaRPr lang="en-US" dirty="0"/>
          </a:p>
        </p:txBody>
      </p:sp>
      <p:sp>
        <p:nvSpPr>
          <p:cNvPr id="5" name="Text Placeholder 4"/>
          <p:cNvSpPr>
            <a:spLocks noGrp="1"/>
          </p:cNvSpPr>
          <p:nvPr>
            <p:ph type="body" sz="quarter" idx="3"/>
          </p:nvPr>
        </p:nvSpPr>
        <p:spPr/>
        <p:txBody>
          <a:bodyPr/>
          <a:lstStyle/>
          <a:p>
            <a:r>
              <a:rPr lang="en-US" dirty="0" smtClean="0"/>
              <a:t>Life Satisfaction</a:t>
            </a:r>
            <a:endParaRPr lang="en-US" dirty="0"/>
          </a:p>
        </p:txBody>
      </p:sp>
      <p:sp>
        <p:nvSpPr>
          <p:cNvPr id="7" name="Date Placeholder 6"/>
          <p:cNvSpPr>
            <a:spLocks noGrp="1"/>
          </p:cNvSpPr>
          <p:nvPr>
            <p:ph type="dt" sz="half" idx="10"/>
          </p:nvPr>
        </p:nvSpPr>
        <p:spPr/>
        <p:txBody>
          <a:bodyPr/>
          <a:lstStyle/>
          <a:p>
            <a:r>
              <a:rPr lang="en-US" smtClean="0"/>
              <a:t>© Anatomy of Civil Societies Research Project</a:t>
            </a:r>
            <a:endParaRPr lang="en-US"/>
          </a:p>
        </p:txBody>
      </p:sp>
      <p:sp>
        <p:nvSpPr>
          <p:cNvPr id="8" name="Footer Placeholder 7"/>
          <p:cNvSpPr>
            <a:spLocks noGrp="1"/>
          </p:cNvSpPr>
          <p:nvPr>
            <p:ph type="ftr" sz="quarter" idx="11"/>
          </p:nvPr>
        </p:nvSpPr>
        <p:spPr/>
        <p:txBody>
          <a:bodyPr/>
          <a:lstStyle/>
          <a:p>
            <a:r>
              <a:rPr lang="en-US" dirty="0" smtClean="0"/>
              <a:t>What Matters to Americans</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162407469"/>
              </p:ext>
            </p:extLst>
          </p:nvPr>
        </p:nvGraphicFramePr>
        <p:xfrm>
          <a:off x="332154" y="2038350"/>
          <a:ext cx="3989021" cy="400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697019652"/>
              </p:ext>
            </p:extLst>
          </p:nvPr>
        </p:nvGraphicFramePr>
        <p:xfrm>
          <a:off x="4822825" y="2038350"/>
          <a:ext cx="3749675"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61372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5" grpId="0" build="p"/>
      <p:bldGraphic spid="6" grpId="0">
        <p:bldAsOne/>
      </p:bldGraphic>
      <p:bldGraphic spid="11"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914</TotalTime>
  <Words>1482</Words>
  <Application>Microsoft Macintosh PowerPoint</Application>
  <PresentationFormat>Letter Paper (8.5x11 in)</PresentationFormat>
  <Paragraphs>283</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Travelogue</vt:lpstr>
      <vt:lpstr>What Matters to Americans:  Social, Economic and Political Values </vt:lpstr>
      <vt:lpstr>The Anatomy of Civil Societies Research Project</vt:lpstr>
      <vt:lpstr>The Anatomy of Civil Societies Research Project</vt:lpstr>
      <vt:lpstr>Project Overview</vt:lpstr>
      <vt:lpstr>Project Overview</vt:lpstr>
      <vt:lpstr>Some Background Information</vt:lpstr>
      <vt:lpstr>Social, Economic &amp; Political Preferences</vt:lpstr>
      <vt:lpstr>State/Region Representation</vt:lpstr>
      <vt:lpstr>Politics and Life Satisfaction</vt:lpstr>
      <vt:lpstr>Religion</vt:lpstr>
      <vt:lpstr>Religious Beliefs &amp; Political Importance of Religion</vt:lpstr>
      <vt:lpstr>Donating and Volunteering Behavior</vt:lpstr>
      <vt:lpstr>Donating Activity</vt:lpstr>
      <vt:lpstr>Amount Donated (Given Donating to that Cause)</vt:lpstr>
      <vt:lpstr>Level of Donation and Religiosity</vt:lpstr>
      <vt:lpstr>Looking at Issue Categories</vt:lpstr>
      <vt:lpstr>Social Preference Profiles (Categories)</vt:lpstr>
      <vt:lpstr>General Social Preference (Category)</vt:lpstr>
      <vt:lpstr>International Category Comparisons</vt:lpstr>
      <vt:lpstr>International Category Comparisons</vt:lpstr>
      <vt:lpstr>International Category Comparisons</vt:lpstr>
      <vt:lpstr>Adjusted International Differences</vt:lpstr>
      <vt:lpstr>Some Salient Demographic Differences</vt:lpstr>
      <vt:lpstr>Some Salient Demographic Differences</vt:lpstr>
      <vt:lpstr>Some Salient Socio-Demographic Differences</vt:lpstr>
      <vt:lpstr>Political Orientation</vt:lpstr>
      <vt:lpstr>Political Orientation</vt:lpstr>
      <vt:lpstr>Altruism, Donating &amp; Volunteering</vt:lpstr>
      <vt:lpstr>Some Micro Issues</vt:lpstr>
      <vt:lpstr>Looking at the Micro Issues</vt:lpstr>
      <vt:lpstr>Internationally</vt:lpstr>
      <vt:lpstr>The Least Salient Issues</vt:lpstr>
      <vt:lpstr>Internationally</vt:lpstr>
      <vt:lpstr>Some Conclusions &amp; Discussion</vt:lpstr>
      <vt:lpstr>What Do We Conclude (About Americans)</vt:lpstr>
      <vt:lpstr>What Do We Conclude (More Globally)</vt:lpstr>
      <vt:lpstr>How Might You Use What We are Doing?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Matters to Australians</dc:title>
  <dc:creator>Timothy Devinney</dc:creator>
  <cp:lastModifiedBy>Timothy Devinney</cp:lastModifiedBy>
  <cp:revision>107</cp:revision>
  <cp:lastPrinted>2012-09-11T03:20:16Z</cp:lastPrinted>
  <dcterms:created xsi:type="dcterms:W3CDTF">2012-04-24T03:55:04Z</dcterms:created>
  <dcterms:modified xsi:type="dcterms:W3CDTF">2012-09-11T03:22:14Z</dcterms:modified>
</cp:coreProperties>
</file>